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0" r:id="rId2"/>
  </p:sldMasterIdLst>
  <p:notesMasterIdLst>
    <p:notesMasterId r:id="rId14"/>
  </p:notesMasterIdLst>
  <p:handoutMasterIdLst>
    <p:handoutMasterId r:id="rId15"/>
  </p:handoutMasterIdLst>
  <p:sldIdLst>
    <p:sldId id="290" r:id="rId3"/>
    <p:sldId id="296" r:id="rId4"/>
    <p:sldId id="329" r:id="rId5"/>
    <p:sldId id="299" r:id="rId6"/>
    <p:sldId id="330" r:id="rId7"/>
    <p:sldId id="331" r:id="rId8"/>
    <p:sldId id="333" r:id="rId9"/>
    <p:sldId id="334" r:id="rId10"/>
    <p:sldId id="335" r:id="rId11"/>
    <p:sldId id="336" r:id="rId12"/>
    <p:sldId id="337" r:id="rId13"/>
  </p:sldIdLst>
  <p:sldSz cx="9144000" cy="6858000" type="screen4x3"/>
  <p:notesSz cx="6797675" cy="9926638"/>
  <p:embeddedFontLst>
    <p:embeddedFont>
      <p:font typeface="나눔고딕 ExtraBold" panose="020B0600000101010101" charset="-127"/>
      <p:bold r:id="rId16"/>
    </p:embeddedFont>
    <p:embeddedFont>
      <p:font typeface="나눔명조 ExtraBold" panose="020B0600000101010101" charset="-127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나눔고딕" panose="020B0600000101010101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4116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pos="275">
          <p15:clr>
            <a:srgbClr val="A4A3A4"/>
          </p15:clr>
        </p15:guide>
        <p15:guide id="7" pos="5495">
          <p15:clr>
            <a:srgbClr val="A4A3A4"/>
          </p15:clr>
        </p15:guide>
        <p15:guide id="8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C6"/>
    <a:srgbClr val="29240E"/>
    <a:srgbClr val="99CCFF"/>
    <a:srgbClr val="2D2D2D"/>
    <a:srgbClr val="373737"/>
    <a:srgbClr val="323232"/>
    <a:srgbClr val="282828"/>
    <a:srgbClr val="0082B0"/>
    <a:srgbClr val="00708A"/>
    <a:srgbClr val="10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86364" autoAdjust="0"/>
  </p:normalViewPr>
  <p:slideViewPr>
    <p:cSldViewPr>
      <p:cViewPr varScale="1">
        <p:scale>
          <a:sx n="100" d="100"/>
          <a:sy n="100" d="100"/>
        </p:scale>
        <p:origin x="2100" y="72"/>
      </p:cViewPr>
      <p:guideLst>
        <p:guide orient="horz" pos="210"/>
        <p:guide orient="horz" pos="4116"/>
        <p:guide orient="horz" pos="845"/>
        <p:guide orient="horz" pos="3748"/>
        <p:guide orient="horz" pos="618"/>
        <p:guide pos="275"/>
        <p:guide pos="549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8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CFA4-89E8-4268-9C88-1ED14DC42D0E}" type="datetimeFigureOut">
              <a:rPr lang="ko-KR" altLang="en-US" smtClean="0"/>
              <a:pPr/>
              <a:t>2016-12-14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E4FE-08F6-4517-BD2F-2D3EFB00A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35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EFE4-19A1-4A65-B089-0C267B1C7D65}" type="datetimeFigureOut">
              <a:rPr lang="ko-KR" altLang="en-US" smtClean="0"/>
              <a:pPr/>
              <a:t>2016-12-14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6550" y="661253"/>
            <a:ext cx="5184576" cy="38892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184B-23F9-4FFD-8DCA-0B8A99BF55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90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56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00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99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[</a:t>
            </a:r>
            <a:r>
              <a:rPr lang="ko-KR" altLang="en-US" smtClean="0"/>
              <a:t>랜섬웨어</a:t>
            </a:r>
            <a:r>
              <a:rPr lang="en-US" altLang="ko-KR" smtClean="0"/>
              <a:t>]</a:t>
            </a:r>
            <a:r>
              <a:rPr lang="ko-KR" altLang="en-US" smtClean="0"/>
              <a:t> </a:t>
            </a:r>
            <a:endParaRPr lang="en-US" altLang="ko-KR" smtClean="0"/>
          </a:p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81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40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85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9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33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91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36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89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22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7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8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48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29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96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51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3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0056" y="3429000"/>
            <a:ext cx="7772400" cy="13267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23528" y="4974952"/>
            <a:ext cx="7776864" cy="814222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15020" y="780721"/>
            <a:ext cx="2037432" cy="77607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60072" y="929928"/>
            <a:ext cx="6396012" cy="30073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9" name="내용 개체 틀 2"/>
          <p:cNvSpPr>
            <a:spLocks noGrp="1"/>
          </p:cNvSpPr>
          <p:nvPr>
            <p:ph idx="10"/>
          </p:nvPr>
        </p:nvSpPr>
        <p:spPr>
          <a:xfrm>
            <a:off x="2362612" y="1168114"/>
            <a:ext cx="6385852" cy="388640"/>
          </a:xfrm>
        </p:spPr>
        <p:txBody>
          <a:bodyPr anchor="ctr"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335-AFDE-4DDF-A89A-1BE8BD3EEA0B}" type="datetime1">
              <a:rPr lang="ko-KR" altLang="en-US" smtClean="0"/>
              <a:pPr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28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9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29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3F92B4C-3F96-4250-9886-458852A898CE}" type="datetime1">
              <a:rPr lang="ko-KR" altLang="en-US" smtClean="0"/>
              <a:pPr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  <p:sldLayoutId id="2147483649" r:id="rId6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500" b="1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031E-6D74-4760-ABD5-4FE8C7A7AA5A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139C-0400-4D7D-8359-87751C8BD1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31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1597" y="3407395"/>
            <a:ext cx="9144000" cy="3429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nhn\바탕 화면\naver_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255712" y="3660264"/>
            <a:ext cx="8564760" cy="1470025"/>
          </a:xfrm>
        </p:spPr>
        <p:txBody>
          <a:bodyPr anchor="t"/>
          <a:lstStyle/>
          <a:p>
            <a:pPr algn="l"/>
            <a:r>
              <a:rPr lang="en-US" altLang="ko-KR" spc="-50" dirty="0" smtClean="0">
                <a:solidFill>
                  <a:schemeClr val="accent6"/>
                </a:solidFill>
              </a:rPr>
              <a:t>M</a:t>
            </a:r>
            <a:r>
              <a:rPr lang="en-US" altLang="ko-KR" spc="-50" dirty="0" smtClean="0"/>
              <a:t>alware</a:t>
            </a:r>
            <a:br>
              <a:rPr lang="en-US" altLang="ko-KR" spc="-50" dirty="0" smtClean="0"/>
            </a:br>
            <a:r>
              <a:rPr lang="en-US" altLang="ko-KR" b="0" spc="-50" dirty="0" smtClean="0">
                <a:solidFill>
                  <a:schemeClr val="accent5"/>
                </a:solidFill>
              </a:rPr>
              <a:t>T</a:t>
            </a:r>
            <a:r>
              <a:rPr lang="en-US" altLang="ko-KR" b="0" spc="-50" dirty="0" smtClean="0"/>
              <a:t>hreat &amp; </a:t>
            </a:r>
            <a:r>
              <a:rPr lang="en-US" altLang="ko-KR" b="0" spc="-50" dirty="0" smtClean="0">
                <a:solidFill>
                  <a:schemeClr val="accent3"/>
                </a:solidFill>
              </a:rPr>
              <a:t>R</a:t>
            </a:r>
            <a:r>
              <a:rPr lang="en-US" altLang="ko-KR" b="0" spc="-50" dirty="0" smtClean="0"/>
              <a:t>esponse</a:t>
            </a:r>
            <a:endParaRPr lang="ko-KR" altLang="en-US" b="0" spc="-50"/>
          </a:p>
        </p:txBody>
      </p:sp>
      <p:pic>
        <p:nvPicPr>
          <p:cNvPr id="1028" name="Picture 4" descr="신종 악성코드 감염 방식 및 경로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" y="0"/>
            <a:ext cx="91307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10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  </a:t>
            </a:r>
            <a:r>
              <a:rPr lang="ko-KR" altLang="en-US" sz="2400" spc="-50" smtClean="0"/>
              <a:t>감염 사례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70080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감염 사례 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3 (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국내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 : Crypt0L0cker)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94240" y="2119585"/>
            <a:ext cx="7294184" cy="909031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2015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월 국내 인터넷 커뮤니티 클리앙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(Clien)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접속시 취약점을 통한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Crypt0L0cker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랜섬웨어가 자동으로 감염  </a:t>
            </a:r>
            <a:r>
              <a:rPr lang="en-US" altLang="ko-KR" sz="12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(Drive by Download </a:t>
            </a:r>
            <a:r>
              <a:rPr lang="ko-KR" altLang="en-US" sz="12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이용</a:t>
            </a:r>
            <a:r>
              <a:rPr lang="en-US" altLang="ko-KR" sz="12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이후 국내 여러 커뮤니티 사이트들에서 추가적으로 유포가 확인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70" name="Picture 2" descr="https://www.krcert.or.kr/upload/contentsImage/98d7c5b4-f6c5-42ab-81a3-9a9ad04aac09_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9"/>
          <a:stretch/>
        </p:blipFill>
        <p:spPr bwMode="auto">
          <a:xfrm>
            <a:off x="2333682" y="3249461"/>
            <a:ext cx="4523556" cy="31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88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11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  </a:t>
            </a:r>
            <a:r>
              <a:rPr lang="ko-KR" altLang="en-US" sz="2400" spc="-50" smtClean="0"/>
              <a:t>대응방법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1544219" y="2060848"/>
            <a:ext cx="60555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인터넷 익스플로러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플래시 플레이어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자바등에  대한 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/>
            </a:r>
            <a:b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최신 보안 업데이트 필요</a:t>
            </a:r>
            <a:endParaRPr lang="en-US" altLang="ko-KR" sz="2000" b="1" kern="0" spc="-3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endParaRPr lang="en-US" altLang="ko-KR" sz="2000" b="1" kern="0" spc="-3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사용중인 백신 프로그램에 대한 최신 업데이트 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필요</a:t>
            </a:r>
            <a:endParaRPr lang="en-US" altLang="ko-KR" sz="2000" b="1" kern="0" spc="-3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kern="0" spc="-3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PC</a:t>
            </a:r>
            <a:r>
              <a:rPr lang="ko-KR" altLang="en-US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 내 중요문서에 대한 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백업</a:t>
            </a:r>
            <a:endParaRPr lang="en-US" altLang="ko-KR" sz="2000" b="1" kern="0" spc="-3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endParaRPr lang="en-US" altLang="ko-KR" sz="2000" b="1" kern="0" spc="-3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보안업체에서 제공하는 </a:t>
            </a:r>
            <a:r>
              <a:rPr lang="en-US" altLang="ko-KR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Anti-Exploit </a:t>
            </a:r>
            <a:r>
              <a:rPr lang="ko-KR" altLang="en-US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도구를 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활용</a:t>
            </a:r>
            <a:endParaRPr lang="en-US" altLang="ko-KR" sz="2000" b="1" kern="0" spc="-3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kern="0" spc="-3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출처가 불분명한 이메일 첨부 파일 주의</a:t>
            </a:r>
            <a:endParaRPr lang="en-US" altLang="ko-KR" sz="2000" b="1" kern="0" spc="-3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endParaRPr lang="en-US" altLang="ko-KR" sz="2000" b="1" kern="0" spc="-3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09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2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942" y="126876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kern="0" spc="-3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랜섬웨어 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(Ransomware)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94240" y="1785166"/>
            <a:ext cx="7074517" cy="2124749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몸값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(Ransom)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과 제품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(Software)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의 합성어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사용자의 문서를 인질로 잡고 돈을 요구한다고 해서 붙여진 명칭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감염시 복잡한 알고리즘으로 사용자의 파일이 암호화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파일을 열어도 내용을 알아볼 수 없음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주로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Email, SNS,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메신저 등을 통해 전송된 첨부파일 실행시 감염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최근에는 웹사이트 방문을 통해 감염되기도 함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백신 프로그램으로 악성코드를 제거해도 암호화된 파일은 복구할 수 없음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6" descr="http://cfile28.uf.tistory.com/image/2230D83B55362C573193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76" y="4149080"/>
            <a:ext cx="21971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3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3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</a:t>
            </a:r>
            <a:r>
              <a:rPr lang="en-US" altLang="ko-KR" sz="2400" spc="-50" smtClean="0">
                <a:solidFill>
                  <a:srgbClr val="00B0F0"/>
                </a:solidFill>
              </a:rPr>
              <a:t>T</a:t>
            </a:r>
            <a:r>
              <a:rPr lang="en-US" altLang="ko-KR" sz="2400" spc="-50" smtClean="0"/>
              <a:t>ype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85351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Scareware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94240" y="2288278"/>
            <a:ext cx="7074517" cy="1309141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가장 단순한 형태의 악성코드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가짜 안티바이러스 프로그램이나 바이러스 제거툴로 위장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PC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에 문제가 많으니 돈을 내고 이를 고쳐야 한다고 경고함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감염시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PC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를 사용할 수는 있지만 경고창과 팝업으로 화면을 도배하게 됨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불편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1600" b="1" spc="-30">
              <a:solidFill>
                <a:schemeClr val="accent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http://image.ahnlab.com/comm/info/1401212572623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15" y="4000709"/>
            <a:ext cx="3336305" cy="2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8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4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</a:t>
            </a:r>
            <a:r>
              <a:rPr lang="en-US" altLang="ko-KR" sz="2400" spc="-50" smtClean="0">
                <a:solidFill>
                  <a:srgbClr val="00B0F0"/>
                </a:solidFill>
              </a:rPr>
              <a:t>T</a:t>
            </a:r>
            <a:r>
              <a:rPr lang="en-US" altLang="ko-KR" sz="2400" spc="-50" smtClean="0"/>
              <a:t>ype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85351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Lock-Screen 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바이러스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94240" y="2288278"/>
            <a:ext cx="7074517" cy="909031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락스크린 바이러스에 감염시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PC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를 전혀 사용할 수 없음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FBI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 사법부 로고를 띄워 불법 다운로드등으로 법을 어겼으니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벌금을 내야한다며 돈을 요구</a:t>
            </a:r>
            <a:endParaRPr lang="en-US" altLang="ko-KR" sz="1600" b="1" spc="-30">
              <a:solidFill>
                <a:schemeClr val="accent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8" name="Picture 4" descr="http://image.ahnlab.com/comm/info/1401212572945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79" y="3540819"/>
            <a:ext cx="3115577" cy="272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1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5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</a:t>
            </a:r>
            <a:r>
              <a:rPr lang="en-US" altLang="ko-KR" sz="2400" spc="-50" smtClean="0">
                <a:solidFill>
                  <a:srgbClr val="00B0F0"/>
                </a:solidFill>
              </a:rPr>
              <a:t>T</a:t>
            </a:r>
            <a:r>
              <a:rPr lang="en-US" altLang="ko-KR" sz="2400" spc="-50" smtClean="0"/>
              <a:t>ype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85351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Nasty Stuff 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바이러스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94240" y="2288278"/>
            <a:ext cx="7294184" cy="909031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크립토락커와 같이 파일을 암호화시켜 돈을 요구하는 형태의 악성코드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종류 </a:t>
            </a:r>
            <a:r>
              <a:rPr lang="en-US" altLang="ko-KR" sz="1600" b="1" spc="-3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 CryptoWall , CTBLocker , TeslaCrypt , TorLocker , coinVault , pclock2</a:t>
            </a:r>
            <a:b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	 cryptoLocker , Crypt0L0cker …  </a:t>
            </a:r>
            <a:r>
              <a:rPr lang="en-US" altLang="ko-KR" sz="1100" b="1" spc="-30" smtClean="0">
                <a:solidFill>
                  <a:srgbClr val="00D0C6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spc="-30" smtClean="0">
                <a:solidFill>
                  <a:srgbClr val="00D0C6"/>
                </a:solidFill>
                <a:latin typeface="나눔고딕" pitchFamily="50" charset="-127"/>
                <a:ea typeface="나눔고딕" pitchFamily="50" charset="-127"/>
              </a:rPr>
              <a:t>기존 랜섬웨어의 변종과 신규 랜섬웨어가 계속 개발중</a:t>
            </a:r>
            <a:r>
              <a:rPr lang="en-US" altLang="ko-KR" sz="1100" b="1" spc="-30" smtClean="0">
                <a:solidFill>
                  <a:srgbClr val="00D0C6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1600" b="1" spc="-30">
              <a:solidFill>
                <a:srgbClr val="00D0C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 descr="http://image.ahnlab.com/comm/info/1401212579658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4253"/>
            <a:ext cx="3816424" cy="30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0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6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  </a:t>
            </a:r>
            <a:r>
              <a:rPr lang="ko-KR" altLang="en-US" sz="2400" spc="-50" smtClean="0"/>
              <a:t>감염 방식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70080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기존 감염 방식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30" y="2862444"/>
            <a:ext cx="6607050" cy="237538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094240" y="2119585"/>
            <a:ext cx="7294184" cy="339645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이메일이나 악의적인 링크를 이용하여 사용자들이 파일을 다운받도록 유도</a:t>
            </a:r>
            <a:endParaRPr lang="en-US" altLang="ko-KR" sz="1600" b="1" spc="-30">
              <a:solidFill>
                <a:srgbClr val="00D0C6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27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7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  </a:t>
            </a:r>
            <a:r>
              <a:rPr lang="ko-KR" altLang="en-US" sz="2400" spc="-50" smtClean="0"/>
              <a:t>감염 방식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70080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신규 감염 방식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94240" y="2119585"/>
            <a:ext cx="7294184" cy="339645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Drive By Download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형태의 공격방식 이용</a:t>
            </a:r>
            <a:endParaRPr lang="en-US" altLang="ko-KR" sz="1600" b="1" spc="-3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75" y="2594776"/>
            <a:ext cx="2692413" cy="256610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015" y="2594776"/>
            <a:ext cx="3947369" cy="256610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415106" y="5512098"/>
            <a:ext cx="7349775" cy="924420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* Drive By Download ?</a:t>
            </a:r>
          </a:p>
          <a:p>
            <a:pPr>
              <a:spcAft>
                <a:spcPts val="600"/>
              </a:spcAft>
            </a:pPr>
            <a:r>
              <a:rPr lang="en-US" altLang="ko-KR" sz="14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-  </a:t>
            </a:r>
            <a:r>
              <a:rPr lang="ko-KR" altLang="en-US" sz="14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스크립트등을 </a:t>
            </a:r>
            <a:r>
              <a:rPr lang="ko-KR" altLang="en-US" sz="1400" b="1" spc="-3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이용하여 악의적인 소프트웨어</a:t>
            </a:r>
            <a:r>
              <a:rPr lang="en-US" altLang="ko-KR" sz="1400" b="1" spc="-3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(Malware)</a:t>
            </a:r>
            <a:r>
              <a:rPr lang="ko-KR" altLang="en-US" sz="1400" b="1" spc="-3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를 다운로드 및 실행하는 것</a:t>
            </a:r>
            <a:endParaRPr lang="en-US" altLang="ko-KR" sz="1400" b="1" spc="-3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spcAft>
                <a:spcPts val="600"/>
              </a:spcAft>
            </a:pPr>
            <a:r>
              <a:rPr lang="en-US" altLang="ko-KR" sz="14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-  </a:t>
            </a:r>
            <a:r>
              <a:rPr lang="ko-KR" altLang="en-US" sz="14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단순 </a:t>
            </a:r>
            <a:r>
              <a:rPr lang="ko-KR" altLang="en-US" sz="1400" b="1" spc="-3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웹사이트 방문만으로 악성코드에 </a:t>
            </a:r>
            <a:r>
              <a:rPr lang="ko-KR" altLang="en-US" sz="14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노출</a:t>
            </a:r>
            <a:endParaRPr lang="en-US" altLang="ko-KR" sz="1400" b="1" spc="-3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51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8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  </a:t>
            </a:r>
            <a:r>
              <a:rPr lang="ko-KR" altLang="en-US" sz="2400" spc="-50" smtClean="0"/>
              <a:t>감염 사례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70080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감염 사례 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1 (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해외</a:t>
            </a:r>
            <a:r>
              <a:rPr lang="en-US" altLang="ko-KR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: CryptoLocker)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94240" y="2119585"/>
            <a:ext cx="7294184" cy="985976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2013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년에 처음 등장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미국을 중심으로 유행하기 시작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피해액은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300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만 달러가 넘는 것으로 알려져있음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FireEye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등 여러 보안회사가 크립토락커로 암호화된 파일 복구방법을 공개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크립토록커 보도 자료 이미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08" y="3254800"/>
            <a:ext cx="5547119" cy="30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1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97337" y="13824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spc="-5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1 - 2</a:t>
            </a:r>
            <a:endParaRPr lang="en-US" altLang="ko-KR" sz="2000" b="1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9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7" y="617447"/>
            <a:ext cx="2012115" cy="93934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400" spc="-50" smtClean="0">
                <a:solidFill>
                  <a:schemeClr val="accent6"/>
                </a:solidFill>
              </a:rPr>
              <a:t>R</a:t>
            </a:r>
            <a:r>
              <a:rPr lang="en-US" altLang="ko-KR" sz="2400" spc="-50" smtClean="0"/>
              <a:t>ansomware </a:t>
            </a:r>
            <a:br>
              <a:rPr lang="en-US" altLang="ko-KR" sz="2400" spc="-50" smtClean="0"/>
            </a:br>
            <a:r>
              <a:rPr lang="en-US" altLang="ko-KR" sz="2400" spc="-50" smtClean="0"/>
              <a:t>   </a:t>
            </a:r>
            <a:r>
              <a:rPr lang="ko-KR" altLang="en-US" sz="2400" spc="-50" smtClean="0"/>
              <a:t>감염 사례</a:t>
            </a:r>
            <a:endParaRPr lang="ko-KR" altLang="en-US" sz="2400" b="1" spc="-50"/>
          </a:p>
        </p:txBody>
      </p:sp>
      <p:sp>
        <p:nvSpPr>
          <p:cNvPr id="9" name="TextBox 8"/>
          <p:cNvSpPr txBox="1"/>
          <p:nvPr/>
        </p:nvSpPr>
        <p:spPr>
          <a:xfrm>
            <a:off x="827584" y="170080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감염 사례 </a:t>
            </a:r>
            <a:r>
              <a:rPr lang="en-US" altLang="ko-KR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 (</a:t>
            </a:r>
            <a:r>
              <a:rPr lang="ko-KR" altLang="en-US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해외</a:t>
            </a:r>
            <a:r>
              <a:rPr lang="en-US" altLang="ko-KR" sz="2000" b="1" kern="0" spc="-3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000" b="1" kern="0" spc="-3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: CryptoWall)</a:t>
            </a:r>
            <a:endParaRPr lang="en-US" altLang="ko-KR" sz="20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94240" y="2119585"/>
            <a:ext cx="7294184" cy="985976"/>
          </a:xfrm>
          <a:prstGeom prst="rect">
            <a:avLst/>
          </a:prstGeom>
        </p:spPr>
        <p:txBody>
          <a:bodyPr wrap="square" bIns="46800" spcCol="10800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해외에서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CryptoLocker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보다 더 빠르게 퍼지고있는 악성코드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개월동안 </a:t>
            </a:r>
            <a:r>
              <a:rPr lang="en-US" altLang="ko-KR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62</a:t>
            </a:r>
            <a:r>
              <a:rPr lang="ko-KR" altLang="en-US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만 </a:t>
            </a:r>
            <a:r>
              <a:rPr lang="en-US" altLang="ko-KR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천대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PC 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감염 </a:t>
            </a:r>
            <a:r>
              <a:rPr lang="en-US" altLang="ko-KR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52</a:t>
            </a:r>
            <a:r>
              <a:rPr lang="ko-KR" altLang="en-US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억 </a:t>
            </a:r>
            <a:r>
              <a:rPr lang="en-US" altLang="ko-KR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1600" b="1" spc="-30" smtClean="0">
                <a:solidFill>
                  <a:schemeClr val="accent6"/>
                </a:solidFill>
                <a:latin typeface="나눔고딕" pitchFamily="50" charset="-127"/>
                <a:ea typeface="나눔고딕" pitchFamily="50" charset="-127"/>
              </a:rPr>
              <a:t>천만개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의 파일을 암호화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크립토월 악성코드를 통해 해커가 피해자들에게 뜯어낸 돈은 </a:t>
            </a:r>
            <a:r>
              <a:rPr lang="en-US" altLang="ko-KR" sz="1600" b="1" spc="-3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110</a:t>
            </a:r>
            <a:r>
              <a:rPr lang="ko-KR" altLang="en-US" sz="1600" b="1" spc="-30" smtClean="0">
                <a:solidFill>
                  <a:srgbClr val="00B050"/>
                </a:solidFill>
                <a:latin typeface="나눔고딕" pitchFamily="50" charset="-127"/>
                <a:ea typeface="나눔고딕" pitchFamily="50" charset="-127"/>
              </a:rPr>
              <a:t>만 달러</a:t>
            </a:r>
            <a:r>
              <a:rPr lang="ko-KR" altLang="en-US" sz="1600" b="1" spc="-3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 넘음</a:t>
            </a:r>
            <a:endParaRPr lang="en-US" altLang="ko-KR" sz="1600" b="1" spc="-3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60530"/>
            <a:ext cx="5506204" cy="30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5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95959"/>
      </a:folHlink>
    </a:clrScheme>
    <a:fontScheme name="나눔명조 ExtraBold">
      <a:majorFont>
        <a:latin typeface="나눔명조 ExtraBold"/>
        <a:ea typeface="나눔명조 ExtraBold"/>
        <a:cs typeface=""/>
      </a:majorFont>
      <a:minorFont>
        <a:latin typeface="나눔명조 ExtraBold"/>
        <a:ea typeface="나눔명조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">
              <a:srgbClr val="78DCF0"/>
            </a:gs>
            <a:gs pos="5000">
              <a:srgbClr val="30C9E8"/>
            </a:gs>
            <a:gs pos="70000">
              <a:srgbClr val="0D515F"/>
            </a:gs>
          </a:gsLst>
          <a:lin ang="2700000" scaled="1"/>
          <a:tileRect/>
        </a:gradFill>
        <a:ln>
          <a:noFill/>
        </a:ln>
        <a:effectLst>
          <a:outerShdw blurRad="101600" dist="76200" algn="tl" rotWithShape="0">
            <a:prstClr val="black">
              <a:alpha val="55000"/>
            </a:prstClr>
          </a:outerShdw>
        </a:effectLst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5932</TotalTime>
  <Words>323</Words>
  <Application>Microsoft Office PowerPoint</Application>
  <PresentationFormat>화면 슬라이드 쇼(4:3)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나눔고딕 ExtraBold</vt:lpstr>
      <vt:lpstr>Arial</vt:lpstr>
      <vt:lpstr>Wingdings</vt:lpstr>
      <vt:lpstr>나눔명조 ExtraBold</vt:lpstr>
      <vt:lpstr>맑은 고딕</vt:lpstr>
      <vt:lpstr>나눔고딕</vt:lpstr>
      <vt:lpstr>Office 테마</vt:lpstr>
      <vt:lpstr>디자인 사용자 지정</vt:lpstr>
      <vt:lpstr>Malware Threat &amp; Response</vt:lpstr>
      <vt:lpstr>PowerPoint 프레젠테이션</vt:lpstr>
      <vt:lpstr>Ransomware   Type</vt:lpstr>
      <vt:lpstr>Ransomware   Type</vt:lpstr>
      <vt:lpstr>Ransomware   Type</vt:lpstr>
      <vt:lpstr>Ransomware     감염 방식</vt:lpstr>
      <vt:lpstr>Ransomware     감염 방식</vt:lpstr>
      <vt:lpstr>Ransomware     감염 사례</vt:lpstr>
      <vt:lpstr>Ransomware     감염 사례</vt:lpstr>
      <vt:lpstr>Ransomware     감염 사례</vt:lpstr>
      <vt:lpstr>Ransomware     대응방법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Registered User</cp:lastModifiedBy>
  <cp:revision>66</cp:revision>
  <dcterms:created xsi:type="dcterms:W3CDTF">2011-08-23T09:45:48Z</dcterms:created>
  <dcterms:modified xsi:type="dcterms:W3CDTF">2016-12-14T09:01:53Z</dcterms:modified>
</cp:coreProperties>
</file>