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92" r:id="rId3"/>
    <p:sldId id="293" r:id="rId4"/>
    <p:sldId id="360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5" r:id="rId64"/>
    <p:sldId id="356" r:id="rId65"/>
    <p:sldId id="357" r:id="rId66"/>
    <p:sldId id="358" r:id="rId67"/>
    <p:sldId id="359" r:id="rId6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2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-60"/>
      </p:cViewPr>
      <p:guideLst>
        <p:guide orient="horz" pos="2160"/>
        <p:guide pos="2880"/>
        <p:guide pos="5465"/>
        <p:guide orient="horz" pos="935"/>
        <p:guide orient="horz" pos="3838"/>
        <p:guide pos="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0E66-E462-455E-916F-4D6488680AFD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C0293-2EC8-4316-AAA7-893687781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87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표지">
    <p:bg>
      <p:bgPr>
        <a:gradFill flip="none" rotWithShape="1">
          <a:gsLst>
            <a:gs pos="33000">
              <a:schemeClr val="accent5">
                <a:lumMod val="40000"/>
                <a:lumOff val="60000"/>
              </a:schemeClr>
            </a:gs>
            <a:gs pos="66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39500"/>
          <a:stretch/>
        </p:blipFill>
        <p:spPr>
          <a:xfrm>
            <a:off x="3491880" y="3068960"/>
            <a:ext cx="5203966" cy="3429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0" b="11800"/>
          <a:stretch/>
        </p:blipFill>
        <p:spPr>
          <a:xfrm>
            <a:off x="395536" y="620688"/>
            <a:ext cx="5491998" cy="194421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7" y="5733256"/>
            <a:ext cx="2083289" cy="71983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83" y="2581910"/>
            <a:ext cx="4083741" cy="180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9" name="타원 8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" name="타원 9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" name="타원 10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2" name="사다리꼴 11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7" name="타원 16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타원 17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타원 18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0" name="사다리꼴 19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7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8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11" name="타원 10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4" name="사다리꼴 13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1062658" y="274638"/>
            <a:ext cx="7901830" cy="99412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8" name="타원 7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9" name="타원 8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" name="타원 9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" name="사다리꼴 10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 algn="ctr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부 제목 슬라이드">
    <p:bg>
      <p:bgPr>
        <a:gradFill>
          <a:gsLst>
            <a:gs pos="18000">
              <a:schemeClr val="accent1">
                <a:lumMod val="60000"/>
                <a:lumOff val="40000"/>
              </a:schemeClr>
            </a:gs>
            <a:gs pos="6600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3688" y="106376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INFORMATION SECURITY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CRYPTOGRAPHY</a:t>
            </a:r>
            <a:endParaRPr lang="ko-KR" alt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051720" y="2708920"/>
            <a:ext cx="6624736" cy="3384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CHAPTER 01  Title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763688" y="1340768"/>
            <a:ext cx="6912768" cy="13681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Part 0  </a:t>
            </a:r>
            <a:r>
              <a:rPr lang="en-US" altLang="ko-KR" dirty="0" err="1"/>
              <a:t>Tilte</a:t>
            </a:r>
            <a:endParaRPr lang="ko-KR" altLang="en-US" dirty="0"/>
          </a:p>
        </p:txBody>
      </p:sp>
      <p:grpSp>
        <p:nvGrpSpPr>
          <p:cNvPr id="21" name="그룹 8"/>
          <p:cNvGrpSpPr/>
          <p:nvPr userDrawn="1"/>
        </p:nvGrpSpPr>
        <p:grpSpPr>
          <a:xfrm>
            <a:off x="-180528" y="260648"/>
            <a:ext cx="1872208" cy="1872208"/>
            <a:chOff x="1619672" y="836712"/>
            <a:chExt cx="4752528" cy="4752528"/>
          </a:xfrm>
        </p:grpSpPr>
        <p:sp>
          <p:nvSpPr>
            <p:cNvPr id="22" name="타원 21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3" name="타원 22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타원 23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5" name="사다리꼴 24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장 제목 슬라이드">
    <p:bg>
      <p:bgPr>
        <a:gradFill flip="none" rotWithShape="1">
          <a:gsLst>
            <a:gs pos="33000">
              <a:schemeClr val="accent1">
                <a:lumMod val="40000"/>
                <a:lumOff val="60000"/>
              </a:schemeClr>
            </a:gs>
            <a:gs pos="66000">
              <a:schemeClr val="accent5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5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7" name="타원 16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타원 17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타원 18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0" name="사다리꼴 19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7" name="그룹 8"/>
          <p:cNvGrpSpPr/>
          <p:nvPr/>
        </p:nvGrpSpPr>
        <p:grpSpPr>
          <a:xfrm>
            <a:off x="-180528" y="260648"/>
            <a:ext cx="1872208" cy="1872208"/>
            <a:chOff x="1619672" y="836712"/>
            <a:chExt cx="4752528" cy="4752528"/>
          </a:xfrm>
        </p:grpSpPr>
        <p:sp>
          <p:nvSpPr>
            <p:cNvPr id="11" name="타원 10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2" name="타원 11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3" name="타원 12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4" name="사다리꼴 13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63688" y="1063769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INFORMATION SECURITY </a:t>
            </a: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CRYPTOGRAPHY</a:t>
            </a:r>
            <a:endParaRPr lang="ko-KR" alt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051720" y="2708920"/>
            <a:ext cx="6624736" cy="3384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Section 01  Title1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1763688" y="1340768"/>
            <a:ext cx="6912768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CHAPTER 00 </a:t>
            </a:r>
            <a:br>
              <a:rPr lang="en-US" altLang="ko-KR" dirty="0"/>
            </a:br>
            <a:r>
              <a:rPr lang="en-US" altLang="ko-KR" dirty="0" err="1"/>
              <a:t>Tilte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절 제목 슬라이드">
    <p:bg>
      <p:bgPr>
        <a:gradFill flip="none" rotWithShape="1">
          <a:gsLst>
            <a:gs pos="33000">
              <a:schemeClr val="accent5">
                <a:lumMod val="20000"/>
                <a:lumOff val="80000"/>
              </a:schemeClr>
            </a:gs>
            <a:gs pos="6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8" name="타원 17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타원 18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0" name="타원 19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1" name="사다리꼴 20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그룹 6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7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사다리꼴 12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115616" y="779760"/>
            <a:ext cx="7560840" cy="142455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15" name="부제목 2"/>
          <p:cNvSpPr>
            <a:spLocks noGrp="1"/>
          </p:cNvSpPr>
          <p:nvPr>
            <p:ph type="subTitle" idx="13" hasCustomPrompt="1"/>
          </p:nvPr>
        </p:nvSpPr>
        <p:spPr>
          <a:xfrm>
            <a:off x="1115616" y="116632"/>
            <a:ext cx="7560840" cy="6480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/>
              <a:t>Section 00 </a:t>
            </a:r>
          </a:p>
        </p:txBody>
      </p:sp>
      <p:sp>
        <p:nvSpPr>
          <p:cNvPr id="16" name="내용 개체 틀 21"/>
          <p:cNvSpPr>
            <a:spLocks noGrp="1"/>
          </p:cNvSpPr>
          <p:nvPr>
            <p:ph sz="quarter" idx="14"/>
          </p:nvPr>
        </p:nvSpPr>
        <p:spPr>
          <a:xfrm>
            <a:off x="1307256" y="2348880"/>
            <a:ext cx="7369200" cy="374441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buFontTx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buFontTx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buFontTx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buFontTx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buFontTx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콘텐츠 1개">
    <p:bg>
      <p:bgPr>
        <a:gradFill flip="none" rotWithShape="1"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13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5" name="타원 14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6" name="타원 15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" name="타원 16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사다리꼴 17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2658" y="274638"/>
            <a:ext cx="7613798" cy="99412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641379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그룹 6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14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10" name="타원 9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13" name="사다리꼴 12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6" name="타원 15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" name="타원 16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타원 17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사다리꼴 18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>
              <a:lnSpc>
                <a:spcPct val="150000"/>
              </a:lnSpc>
              <a:defRPr sz="24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>
              <a:lnSpc>
                <a:spcPct val="150000"/>
              </a:lnSpc>
              <a:defRPr sz="24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1800"/>
            </a:lvl4pPr>
            <a:lvl5pPr>
              <a:lnSpc>
                <a:spcPct val="15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1062658" y="274638"/>
            <a:ext cx="7901830" cy="99412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grpSp>
        <p:nvGrpSpPr>
          <p:cNvPr id="8" name="그룹 31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9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7" name="타원 36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38" name="사다리꼴 37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6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8" name="타원 17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타원 18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0" name="타원 19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1" name="사다리꼴 20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8" name="제목 1"/>
          <p:cNvSpPr>
            <a:spLocks noGrp="1"/>
          </p:cNvSpPr>
          <p:nvPr>
            <p:ph type="title"/>
          </p:nvPr>
        </p:nvSpPr>
        <p:spPr>
          <a:xfrm>
            <a:off x="1062658" y="274638"/>
            <a:ext cx="7901830" cy="994122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grpSp>
        <p:nvGrpSpPr>
          <p:cNvPr id="10" name="그룹 48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11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55" name="사다리꼴 54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14" name="타원 13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타원 14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6" name="타원 15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" name="사다리꼴 16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제목 1"/>
          <p:cNvSpPr>
            <a:spLocks noGrp="1"/>
          </p:cNvSpPr>
          <p:nvPr>
            <p:ph type="title"/>
          </p:nvPr>
        </p:nvSpPr>
        <p:spPr>
          <a:xfrm>
            <a:off x="1062658" y="274638"/>
            <a:ext cx="7901830" cy="99412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grpSp>
        <p:nvGrpSpPr>
          <p:cNvPr id="6" name="그룹 20"/>
          <p:cNvGrpSpPr/>
          <p:nvPr/>
        </p:nvGrpSpPr>
        <p:grpSpPr>
          <a:xfrm>
            <a:off x="-828600" y="-675456"/>
            <a:ext cx="6912768" cy="1872208"/>
            <a:chOff x="-180528" y="332656"/>
            <a:chExt cx="6912768" cy="1872208"/>
          </a:xfrm>
        </p:grpSpPr>
        <p:grpSp>
          <p:nvGrpSpPr>
            <p:cNvPr id="7" name="그룹 8"/>
            <p:cNvGrpSpPr/>
            <p:nvPr/>
          </p:nvGrpSpPr>
          <p:grpSpPr>
            <a:xfrm>
              <a:off x="-180528" y="332656"/>
              <a:ext cx="1872208" cy="1872208"/>
              <a:chOff x="1619672" y="836712"/>
              <a:chExt cx="4752528" cy="4752528"/>
            </a:xfrm>
          </p:grpSpPr>
          <p:sp>
            <p:nvSpPr>
              <p:cNvPr id="24" name="타원 23"/>
              <p:cNvSpPr/>
              <p:nvPr/>
            </p:nvSpPr>
            <p:spPr>
              <a:xfrm>
                <a:off x="1619672" y="836712"/>
                <a:ext cx="4752528" cy="475252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5" name="타원 24"/>
              <p:cNvSpPr/>
              <p:nvPr/>
            </p:nvSpPr>
            <p:spPr>
              <a:xfrm>
                <a:off x="1844080" y="1061120"/>
                <a:ext cx="4312096" cy="43120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3275856" y="1932072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  <p:sp>
            <p:nvSpPr>
              <p:cNvPr id="27" name="사다리꼴 26"/>
              <p:cNvSpPr/>
              <p:nvPr/>
            </p:nvSpPr>
            <p:spPr>
              <a:xfrm>
                <a:off x="3491880" y="3068960"/>
                <a:ext cx="1008112" cy="151216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763688" y="1063769"/>
              <a:ext cx="4968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SECURITY </a:t>
              </a:r>
              <a:r>
                <a:rPr lang="en-US" altLang="ko-K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and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CRYPTOGRAPHY</a:t>
              </a:r>
              <a:endPara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gradFill>
          <a:gsLst>
            <a:gs pos="18000">
              <a:schemeClr val="accent5">
                <a:lumMod val="20000"/>
                <a:lumOff val="80000"/>
              </a:schemeClr>
            </a:gs>
            <a:gs pos="25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868144" y="2636912"/>
            <a:ext cx="5040560" cy="5040560"/>
            <a:chOff x="1619672" y="836712"/>
            <a:chExt cx="4752528" cy="4752528"/>
          </a:xfrm>
        </p:grpSpPr>
        <p:sp>
          <p:nvSpPr>
            <p:cNvPr id="9" name="타원 8"/>
            <p:cNvSpPr/>
            <p:nvPr/>
          </p:nvSpPr>
          <p:spPr>
            <a:xfrm>
              <a:off x="1619672" y="836712"/>
              <a:ext cx="4752528" cy="475252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0" name="타원 9"/>
            <p:cNvSpPr/>
            <p:nvPr/>
          </p:nvSpPr>
          <p:spPr>
            <a:xfrm>
              <a:off x="1844080" y="1061120"/>
              <a:ext cx="4312096" cy="431209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" name="타원 10"/>
            <p:cNvSpPr/>
            <p:nvPr/>
          </p:nvSpPr>
          <p:spPr>
            <a:xfrm>
              <a:off x="3275856" y="1932072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2" name="사다리꼴 11"/>
            <p:cNvSpPr/>
            <p:nvPr/>
          </p:nvSpPr>
          <p:spPr>
            <a:xfrm>
              <a:off x="3491880" y="3068960"/>
              <a:ext cx="1008112" cy="1512168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6C88-7531-4972-BA22-287AE136FCFF}" type="datetimeFigureOut">
              <a:rPr lang="ko-KR" altLang="en-US" smtClean="0"/>
              <a:pPr/>
              <a:t>2018-03-22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A6E7-A7C3-4375-9317-AF837BAD4D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014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2.1 ECB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평문</a:t>
            </a:r>
            <a:r>
              <a:rPr lang="ko-KR" altLang="en-US" dirty="0"/>
              <a:t> 블록을 암호화한 것이 그대로 암호문 블록</a:t>
            </a:r>
            <a:endParaRPr lang="en-US" altLang="ko-KR" dirty="0"/>
          </a:p>
          <a:p>
            <a:pPr fontAlgn="base"/>
            <a:r>
              <a:rPr lang="ko-KR" altLang="en-US" b="1" dirty="0" err="1"/>
              <a:t>패딩</a:t>
            </a:r>
            <a:r>
              <a:rPr lang="en-US" altLang="ko-KR" dirty="0"/>
              <a:t>(padding)</a:t>
            </a:r>
            <a:endParaRPr lang="ko-KR" altLang="en-US" dirty="0"/>
          </a:p>
          <a:p>
            <a:pPr lvl="1" fontAlgn="base"/>
            <a:r>
              <a:rPr lang="ko-KR" altLang="en-US" dirty="0"/>
              <a:t>마지막 </a:t>
            </a:r>
            <a:r>
              <a:rPr lang="ko-KR" altLang="en-US" dirty="0" err="1"/>
              <a:t>평문</a:t>
            </a:r>
            <a:r>
              <a:rPr lang="ko-KR" altLang="en-US" dirty="0"/>
              <a:t> 블록이 블록 길이에 미치지 못할 경우에 추가하여 블록 길이가 되도록 맞춘다</a:t>
            </a:r>
            <a:endParaRPr lang="en-US" altLang="ko-KR" dirty="0"/>
          </a:p>
          <a:p>
            <a:pPr fontAlgn="base"/>
            <a:r>
              <a:rPr lang="ko-KR" altLang="en-US" dirty="0"/>
              <a:t>안전하지 않다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37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ECB </a:t>
            </a:r>
            <a:r>
              <a:rPr lang="ko-KR" altLang="en-US" dirty="0">
                <a:solidFill>
                  <a:srgbClr val="7030A0"/>
                </a:solidFill>
              </a:rPr>
              <a:t>모드에 의한 암호화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37" y="1417638"/>
            <a:ext cx="5690726" cy="5105510"/>
          </a:xfrm>
        </p:spPr>
      </p:pic>
    </p:spTree>
    <p:extLst>
      <p:ext uri="{BB962C8B-B14F-4D97-AF65-F5344CB8AC3E}">
        <p14:creationId xmlns:p14="http://schemas.microsoft.com/office/powerpoint/2010/main" val="209585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ECB </a:t>
            </a:r>
            <a:r>
              <a:rPr lang="ko-KR" altLang="en-US" dirty="0">
                <a:solidFill>
                  <a:srgbClr val="7030A0"/>
                </a:solidFill>
              </a:rPr>
              <a:t>모드에 의한 복호화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40" y="1340768"/>
            <a:ext cx="5495919" cy="520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5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2.2 ECB </a:t>
            </a:r>
            <a:r>
              <a:rPr lang="ko-KR" altLang="en-US" dirty="0"/>
              <a:t>모드의 특징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가장 기밀성이 낮은 모드</a:t>
            </a:r>
          </a:p>
          <a:p>
            <a:r>
              <a:rPr lang="ko-KR" altLang="en-US" dirty="0"/>
              <a:t>암호문을 살펴보는 것만으로도 </a:t>
            </a:r>
            <a:r>
              <a:rPr lang="ko-KR" altLang="en-US" dirty="0" err="1"/>
              <a:t>평문</a:t>
            </a:r>
            <a:r>
              <a:rPr lang="ko-KR" altLang="en-US" dirty="0"/>
              <a:t> 속에 패턴 반복성 감지</a:t>
            </a:r>
          </a:p>
          <a:p>
            <a:r>
              <a:rPr lang="ko-KR" altLang="en-US" dirty="0"/>
              <a:t>안전하지 않다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50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2.3 ECB </a:t>
            </a:r>
            <a:r>
              <a:rPr lang="ko-KR" altLang="en-US" dirty="0"/>
              <a:t>모드에 대한 공격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/>
              <a:t>어느 은행의 송금 의뢰 데이터가 다음 </a:t>
            </a:r>
            <a:r>
              <a:rPr lang="en-US" altLang="ko-KR" dirty="0"/>
              <a:t>3</a:t>
            </a:r>
            <a:r>
              <a:rPr lang="ko-KR" altLang="en-US" dirty="0"/>
              <a:t>개의 블록으로 구성</a:t>
            </a:r>
          </a:p>
          <a:p>
            <a:pPr lvl="1" fontAlgn="base"/>
            <a:r>
              <a:rPr lang="ko-KR" altLang="en-US" dirty="0"/>
              <a:t>블록</a:t>
            </a:r>
            <a:r>
              <a:rPr lang="en-US" altLang="ko-KR" dirty="0"/>
              <a:t>1 = </a:t>
            </a:r>
            <a:r>
              <a:rPr lang="ko-KR" altLang="en-US" dirty="0"/>
              <a:t>송금자의 은행계좌번호</a:t>
            </a:r>
          </a:p>
          <a:p>
            <a:pPr lvl="1" fontAlgn="base"/>
            <a:r>
              <a:rPr lang="ko-KR" altLang="en-US" dirty="0"/>
              <a:t>블록</a:t>
            </a:r>
            <a:r>
              <a:rPr lang="en-US" altLang="ko-KR" dirty="0"/>
              <a:t>2 = </a:t>
            </a:r>
            <a:r>
              <a:rPr lang="ko-KR" altLang="en-US" dirty="0" err="1"/>
              <a:t>송금처의</a:t>
            </a:r>
            <a:r>
              <a:rPr lang="ko-KR" altLang="en-US" dirty="0"/>
              <a:t> 은행계좌번호</a:t>
            </a:r>
          </a:p>
          <a:p>
            <a:pPr lvl="1" fontAlgn="base"/>
            <a:r>
              <a:rPr lang="ko-KR" altLang="en-US" dirty="0"/>
              <a:t>블록</a:t>
            </a:r>
            <a:r>
              <a:rPr lang="en-US" altLang="ko-KR" dirty="0"/>
              <a:t>3 = </a:t>
            </a:r>
            <a:r>
              <a:rPr lang="ko-KR" altLang="en-US" dirty="0"/>
              <a:t>송금액</a:t>
            </a:r>
          </a:p>
          <a:p>
            <a:r>
              <a:rPr lang="ko-KR" altLang="en-US" dirty="0"/>
              <a:t>송금 의뢰 데이터를 받은 은행은 지정된 금액을 송금자로부터 </a:t>
            </a:r>
            <a:r>
              <a:rPr lang="ko-KR" altLang="en-US" dirty="0" err="1"/>
              <a:t>송금처의</a:t>
            </a:r>
            <a:r>
              <a:rPr lang="ko-KR" altLang="en-US" dirty="0"/>
              <a:t> 계좌로 이동</a:t>
            </a:r>
            <a:endParaRPr lang="en-US" altLang="ko-KR" dirty="0"/>
          </a:p>
          <a:p>
            <a:r>
              <a:rPr lang="en-US" altLang="ko-KR" dirty="0"/>
              <a:t>A-5374</a:t>
            </a:r>
            <a:r>
              <a:rPr lang="ko-KR" altLang="en-US" dirty="0"/>
              <a:t>의 계좌로부터 </a:t>
            </a:r>
            <a:r>
              <a:rPr lang="en-US" altLang="ko-KR" dirty="0"/>
              <a:t>B-6671</a:t>
            </a:r>
            <a:r>
              <a:rPr lang="ko-KR" altLang="en-US" dirty="0"/>
              <a:t>의 계좌로 </a:t>
            </a:r>
            <a:r>
              <a:rPr lang="en-US" altLang="ko-KR" dirty="0"/>
              <a:t>1</a:t>
            </a:r>
            <a:r>
              <a:rPr lang="ko-KR" altLang="en-US" dirty="0"/>
              <a:t>억 원을 송금하라는 송금 의뢰 데이터를 만들어보자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61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fontAlgn="base"/>
            <a:r>
              <a:rPr lang="ko-KR" altLang="en-US" sz="2000" dirty="0" err="1"/>
              <a:t>평문</a:t>
            </a:r>
            <a:r>
              <a:rPr lang="ko-KR" altLang="en-US" sz="2000" dirty="0"/>
              <a:t> 블록</a:t>
            </a:r>
            <a:r>
              <a:rPr lang="en-US" altLang="ko-KR" sz="2000" dirty="0"/>
              <a:t>1 = 41 2D 35 33 37 34 20 20 20 20 20 20 20 20 20 20 (</a:t>
            </a:r>
            <a:r>
              <a:rPr lang="ko-KR" altLang="en-US" sz="2000" dirty="0"/>
              <a:t>송금자</a:t>
            </a:r>
            <a:r>
              <a:rPr lang="en-US" altLang="ko-KR" sz="2000" dirty="0"/>
              <a:t>:A-5374)</a:t>
            </a:r>
            <a:endParaRPr lang="ko-KR" altLang="en-US" sz="2000" dirty="0"/>
          </a:p>
          <a:p>
            <a:pPr lvl="1" fontAlgn="base"/>
            <a:r>
              <a:rPr lang="ko-KR" altLang="en-US" sz="2000" dirty="0" err="1"/>
              <a:t>평문</a:t>
            </a:r>
            <a:r>
              <a:rPr lang="ko-KR" altLang="en-US" sz="2000" dirty="0"/>
              <a:t> 블록</a:t>
            </a:r>
            <a:r>
              <a:rPr lang="en-US" altLang="ko-KR" sz="2000" dirty="0"/>
              <a:t>2 = 42 2D 36 36 37 31 20 20 20 20 20 20 20 20 20 20 (</a:t>
            </a:r>
            <a:r>
              <a:rPr lang="ko-KR" altLang="en-US" sz="2000" dirty="0" err="1"/>
              <a:t>송금처</a:t>
            </a:r>
            <a:r>
              <a:rPr lang="en-US" altLang="ko-KR" sz="2000" dirty="0"/>
              <a:t>:B-6671)</a:t>
            </a:r>
            <a:endParaRPr lang="ko-KR" altLang="en-US" sz="2000" dirty="0"/>
          </a:p>
          <a:p>
            <a:pPr lvl="1" fontAlgn="base"/>
            <a:r>
              <a:rPr lang="ko-KR" altLang="en-US" sz="2000" dirty="0" err="1"/>
              <a:t>평문</a:t>
            </a:r>
            <a:r>
              <a:rPr lang="ko-KR" altLang="en-US" sz="2000" dirty="0"/>
              <a:t> 블록</a:t>
            </a:r>
            <a:r>
              <a:rPr lang="en-US" altLang="ko-KR" sz="2000" dirty="0"/>
              <a:t>3 = 31 30 30 30 30 30 30 30 30 20 20 20 20 20 20 20 (</a:t>
            </a:r>
            <a:r>
              <a:rPr lang="ko-KR" altLang="en-US" sz="2000" dirty="0"/>
              <a:t>송금액</a:t>
            </a:r>
            <a:r>
              <a:rPr lang="en-US" altLang="ko-KR" sz="2000" dirty="0"/>
              <a:t>:100000000)</a:t>
            </a:r>
            <a:endParaRPr lang="ko-KR" altLang="en-US" sz="2000" dirty="0"/>
          </a:p>
          <a:p>
            <a:r>
              <a:rPr lang="ko-KR" altLang="en-US" dirty="0"/>
              <a:t>암호화 하자</a:t>
            </a:r>
            <a:endParaRPr lang="en-US" altLang="ko-KR" dirty="0"/>
          </a:p>
          <a:p>
            <a:pPr lvl="1" fontAlgn="base"/>
            <a:r>
              <a:rPr lang="ko-KR" altLang="en-US" sz="2200" dirty="0"/>
              <a:t>암호문 블록</a:t>
            </a:r>
            <a:r>
              <a:rPr lang="en-US" altLang="ko-KR" sz="2200" dirty="0"/>
              <a:t>1 = 59 7D DE CC EF EC BA 9B BF 83 99 CF 60 D2 59 B9 (</a:t>
            </a:r>
            <a:r>
              <a:rPr lang="ko-KR" altLang="en-US" sz="2200" dirty="0"/>
              <a:t>송금자</a:t>
            </a:r>
            <a:r>
              <a:rPr lang="en-US" altLang="ko-KR" sz="2200" dirty="0"/>
              <a:t>:????)</a:t>
            </a:r>
            <a:endParaRPr lang="ko-KR" altLang="en-US" sz="2200" dirty="0"/>
          </a:p>
          <a:p>
            <a:pPr lvl="1" fontAlgn="base"/>
            <a:r>
              <a:rPr lang="ko-KR" altLang="en-US" sz="2200" dirty="0"/>
              <a:t>암호문 블록</a:t>
            </a:r>
            <a:r>
              <a:rPr lang="en-US" altLang="ko-KR" sz="2200" dirty="0"/>
              <a:t>2 = DF 49 2A 1C 14 8E 18 B6 53 1F 38 BD 5A A9 D7 </a:t>
            </a:r>
            <a:r>
              <a:rPr lang="en-US" altLang="ko-KR" sz="2200" dirty="0" err="1"/>
              <a:t>D7</a:t>
            </a:r>
            <a:r>
              <a:rPr lang="en-US" altLang="ko-KR" sz="2200" dirty="0"/>
              <a:t> (</a:t>
            </a:r>
            <a:r>
              <a:rPr lang="ko-KR" altLang="en-US" sz="2200" dirty="0" err="1"/>
              <a:t>송금처</a:t>
            </a:r>
            <a:r>
              <a:rPr lang="en-US" altLang="ko-KR" sz="2200" dirty="0"/>
              <a:t>:????)</a:t>
            </a:r>
            <a:endParaRPr lang="ko-KR" altLang="en-US" sz="2200" dirty="0"/>
          </a:p>
          <a:p>
            <a:pPr lvl="1" fontAlgn="base"/>
            <a:r>
              <a:rPr lang="ko-KR" altLang="en-US" sz="2200" dirty="0"/>
              <a:t>암호문 블록</a:t>
            </a:r>
            <a:r>
              <a:rPr lang="en-US" altLang="ko-KR" sz="2200" dirty="0"/>
              <a:t>3 = CD AF D5 9E 39 FE FD 6D 64 8B CC CB 52 56 8D 79 (</a:t>
            </a:r>
            <a:r>
              <a:rPr lang="ko-KR" altLang="en-US" sz="2200" dirty="0"/>
              <a:t>송금액</a:t>
            </a:r>
            <a:r>
              <a:rPr lang="en-US" altLang="ko-KR" sz="2200" dirty="0"/>
              <a:t>:????)</a:t>
            </a:r>
            <a:endParaRPr lang="ko-KR" altLang="en-US" sz="2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64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ko-KR" altLang="en-US" dirty="0"/>
              <a:t>공격자 </a:t>
            </a:r>
            <a:r>
              <a:rPr lang="ko-KR" altLang="en-US" dirty="0" err="1"/>
              <a:t>맬로리가</a:t>
            </a:r>
            <a:r>
              <a:rPr lang="ko-KR" altLang="en-US" dirty="0"/>
              <a:t> 암호문 블록의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의 내용을 바꾼다</a:t>
            </a:r>
          </a:p>
          <a:p>
            <a:pPr lvl="1" fontAlgn="base"/>
            <a:r>
              <a:rPr lang="ko-KR" altLang="en-US" dirty="0"/>
              <a:t>암호문 블록</a:t>
            </a:r>
            <a:r>
              <a:rPr lang="en-US" altLang="ko-KR" dirty="0"/>
              <a:t>1 = DF 49 2A 1C 14 8E 18 B6 53 1F 38 BD 5A A9 D7 </a:t>
            </a:r>
            <a:r>
              <a:rPr lang="en-US" altLang="ko-KR" dirty="0" err="1"/>
              <a:t>D7</a:t>
            </a:r>
            <a:r>
              <a:rPr lang="en-US" altLang="ko-KR" dirty="0"/>
              <a:t> (</a:t>
            </a:r>
            <a:r>
              <a:rPr lang="ko-KR" altLang="en-US" dirty="0"/>
              <a:t>송금자</a:t>
            </a:r>
            <a:r>
              <a:rPr lang="en-US" altLang="ko-KR" dirty="0"/>
              <a:t>:????)</a:t>
            </a:r>
            <a:endParaRPr lang="ko-KR" altLang="en-US" dirty="0"/>
          </a:p>
          <a:p>
            <a:pPr lvl="1" fontAlgn="base"/>
            <a:r>
              <a:rPr lang="ko-KR" altLang="en-US" dirty="0"/>
              <a:t>암호문 블록</a:t>
            </a:r>
            <a:r>
              <a:rPr lang="en-US" altLang="ko-KR" dirty="0"/>
              <a:t>2 = 59 7D DE CC EF EC BA 9B BF 83 99 CF 60 D2 59 B9 (</a:t>
            </a:r>
            <a:r>
              <a:rPr lang="ko-KR" altLang="en-US" dirty="0" err="1"/>
              <a:t>송금처</a:t>
            </a:r>
            <a:r>
              <a:rPr lang="en-US" altLang="ko-KR" dirty="0"/>
              <a:t>:????)</a:t>
            </a:r>
            <a:endParaRPr lang="ko-KR" altLang="en-US" dirty="0"/>
          </a:p>
          <a:p>
            <a:pPr lvl="1" fontAlgn="base"/>
            <a:r>
              <a:rPr lang="ko-KR" altLang="en-US" dirty="0"/>
              <a:t>암호문 블록</a:t>
            </a:r>
            <a:r>
              <a:rPr lang="en-US" altLang="ko-KR" dirty="0"/>
              <a:t>3 = CD AF D5 9E 39 FE FD 6D 64 8B CC CB 52 56 8D 79 (</a:t>
            </a:r>
            <a:r>
              <a:rPr lang="ko-KR" altLang="en-US" dirty="0"/>
              <a:t>송금액</a:t>
            </a:r>
            <a:r>
              <a:rPr lang="en-US" altLang="ko-KR" dirty="0"/>
              <a:t>:????)</a:t>
            </a:r>
            <a:endParaRPr lang="ko-KR" altLang="en-US" dirty="0"/>
          </a:p>
          <a:p>
            <a:r>
              <a:rPr lang="ko-KR" altLang="en-US" dirty="0"/>
              <a:t>은행이 이것을 복호화 하면 다음과 같이 된다</a:t>
            </a:r>
          </a:p>
          <a:p>
            <a:pPr lvl="1" fontAlgn="base"/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1 = 42 2D 36 36 37 31 20 20 20 20 20 20 20 20 20 20 (</a:t>
            </a:r>
            <a:r>
              <a:rPr lang="ko-KR" altLang="en-US" dirty="0" err="1"/>
              <a:t>송금처</a:t>
            </a:r>
            <a:r>
              <a:rPr lang="en-US" altLang="ko-KR" dirty="0"/>
              <a:t>:B-6671)</a:t>
            </a:r>
            <a:endParaRPr lang="ko-KR" altLang="en-US" dirty="0"/>
          </a:p>
          <a:p>
            <a:pPr lvl="1" fontAlgn="base"/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2 = 41 2D 35 33 37 34 20 20 20 20 20 20 20 20 20 20 (</a:t>
            </a:r>
            <a:r>
              <a:rPr lang="ko-KR" altLang="en-US" dirty="0"/>
              <a:t>송금자</a:t>
            </a:r>
            <a:r>
              <a:rPr lang="en-US" altLang="ko-KR" dirty="0"/>
              <a:t>:A-5374)</a:t>
            </a:r>
            <a:endParaRPr lang="ko-KR" altLang="en-US" dirty="0"/>
          </a:p>
          <a:p>
            <a:pPr lvl="1" fontAlgn="base"/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3 = 31 30 30 30 30 30 30 30 30 20 20 20 20 20 20 20 (</a:t>
            </a:r>
            <a:r>
              <a:rPr lang="ko-KR" altLang="en-US" dirty="0"/>
              <a:t>송금액</a:t>
            </a:r>
            <a:r>
              <a:rPr lang="en-US" altLang="ko-KR" dirty="0"/>
              <a:t>:100000000)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51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원래는 </a:t>
            </a:r>
            <a:r>
              <a:rPr lang="en-US" altLang="ko-KR" dirty="0"/>
              <a:t>A-5374</a:t>
            </a:r>
            <a:r>
              <a:rPr lang="ko-KR" altLang="en-US" dirty="0"/>
              <a:t>의 계좌에서 </a:t>
            </a:r>
            <a:r>
              <a:rPr lang="en-US" altLang="ko-KR" dirty="0"/>
              <a:t>B-6671</a:t>
            </a:r>
            <a:r>
              <a:rPr lang="ko-KR" altLang="en-US" dirty="0"/>
              <a:t>의 계좌로 </a:t>
            </a:r>
            <a:r>
              <a:rPr lang="en-US" altLang="ko-KR" dirty="0"/>
              <a:t>1</a:t>
            </a:r>
            <a:r>
              <a:rPr lang="ko-KR" altLang="en-US" dirty="0"/>
              <a:t>억 원을 송금하라는 지시였는데 </a:t>
            </a:r>
            <a:r>
              <a:rPr lang="en-US" altLang="ko-KR" dirty="0"/>
              <a:t>B-6671</a:t>
            </a:r>
            <a:r>
              <a:rPr lang="ko-KR" altLang="en-US" dirty="0"/>
              <a:t>의 계좌에서 </a:t>
            </a:r>
            <a:r>
              <a:rPr lang="en-US" altLang="ko-KR" dirty="0"/>
              <a:t>A-5374</a:t>
            </a:r>
            <a:r>
              <a:rPr lang="ko-KR" altLang="en-US" dirty="0"/>
              <a:t>의 계좌로 </a:t>
            </a:r>
            <a:r>
              <a:rPr lang="en-US" altLang="ko-KR" dirty="0"/>
              <a:t>1</a:t>
            </a:r>
            <a:r>
              <a:rPr lang="ko-KR" altLang="en-US" dirty="0"/>
              <a:t>억 원을 송금하라는 정반대의 </a:t>
            </a:r>
            <a:r>
              <a:rPr lang="ko-KR" altLang="en-US"/>
              <a:t>지시가 </a:t>
            </a:r>
            <a:r>
              <a:rPr lang="ko-KR" altLang="en-US" smtClean="0"/>
              <a:t>됨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002060"/>
                </a:solidFill>
              </a:rPr>
              <a:t>위의 예제처럼 임의로 특정 블록의 위치를 변경할 수도 있고</a:t>
            </a:r>
            <a:r>
              <a:rPr lang="en-US" altLang="ko-KR" dirty="0" smtClean="0">
                <a:solidFill>
                  <a:srgbClr val="002060"/>
                </a:solidFill>
              </a:rPr>
              <a:t>, </a:t>
            </a:r>
            <a:r>
              <a:rPr lang="ko-KR" altLang="en-US" smtClean="0">
                <a:solidFill>
                  <a:srgbClr val="002060"/>
                </a:solidFill>
              </a:rPr>
              <a:t>특정 블록의 임의의 부분을 삭제 및 수정을 가할 수도 있다</a:t>
            </a:r>
            <a:r>
              <a:rPr lang="en-US" altLang="ko-KR" dirty="0" smtClean="0">
                <a:solidFill>
                  <a:srgbClr val="002060"/>
                </a:solidFill>
              </a:rPr>
              <a:t>.</a:t>
            </a:r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2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</a:t>
            </a:r>
            <a:r>
              <a:rPr lang="ko-KR" altLang="en-US" dirty="0"/>
              <a:t>모드</a:t>
            </a:r>
            <a:endParaRPr lang="en-US" altLang="ko-KR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ko-KR" dirty="0"/>
              <a:t>Section 03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3.1 CBC </a:t>
            </a:r>
            <a:r>
              <a:rPr lang="ko-KR" altLang="en-US" dirty="0" err="1"/>
              <a:t>모드란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3.2 </a:t>
            </a:r>
            <a:r>
              <a:rPr lang="ko-KR" altLang="en-US" dirty="0"/>
              <a:t>초기화 벡터</a:t>
            </a:r>
            <a:endParaRPr lang="en-US" altLang="ko-KR" dirty="0"/>
          </a:p>
          <a:p>
            <a:r>
              <a:rPr lang="en-US" altLang="ko-KR" dirty="0"/>
              <a:t>3.3 CBC </a:t>
            </a:r>
            <a:r>
              <a:rPr lang="ko-KR" altLang="en-US" dirty="0"/>
              <a:t>모드의 특징</a:t>
            </a:r>
            <a:endParaRPr lang="en-US" altLang="ko-KR" dirty="0"/>
          </a:p>
          <a:p>
            <a:r>
              <a:rPr lang="en-US" altLang="ko-KR" dirty="0"/>
              <a:t>3.4 CBC </a:t>
            </a:r>
            <a:r>
              <a:rPr lang="ko-KR" altLang="en-US" dirty="0"/>
              <a:t>모드에 대한 공격</a:t>
            </a:r>
            <a:endParaRPr lang="en-US" altLang="ko-KR" dirty="0"/>
          </a:p>
          <a:p>
            <a:r>
              <a:rPr lang="en-US" altLang="ko-KR" dirty="0"/>
              <a:t>3.5 </a:t>
            </a:r>
            <a:r>
              <a:rPr lang="ko-KR" altLang="en-US" dirty="0"/>
              <a:t>패딩 오라클 공격</a:t>
            </a:r>
            <a:endParaRPr lang="en-US" altLang="ko-KR" dirty="0"/>
          </a:p>
          <a:p>
            <a:r>
              <a:rPr lang="en-US" altLang="ko-KR" dirty="0"/>
              <a:t>3.6 </a:t>
            </a:r>
            <a:r>
              <a:rPr lang="ko-KR" altLang="en-US" dirty="0"/>
              <a:t>초기화 벡터</a:t>
            </a:r>
            <a:r>
              <a:rPr lang="en-US" altLang="ko-KR" dirty="0"/>
              <a:t>(IV) </a:t>
            </a:r>
            <a:r>
              <a:rPr lang="ko-KR" altLang="en-US" dirty="0"/>
              <a:t>공격</a:t>
            </a:r>
            <a:endParaRPr lang="en-US" altLang="ko-KR" dirty="0"/>
          </a:p>
          <a:p>
            <a:r>
              <a:rPr lang="en-US" altLang="ko-KR" dirty="0"/>
              <a:t>3.7 CBC </a:t>
            </a:r>
            <a:r>
              <a:rPr lang="ko-KR" altLang="en-US" dirty="0"/>
              <a:t>모드 활용의 예</a:t>
            </a:r>
          </a:p>
        </p:txBody>
      </p:sp>
    </p:spTree>
    <p:extLst>
      <p:ext uri="{BB962C8B-B14F-4D97-AF65-F5344CB8AC3E}">
        <p14:creationId xmlns:p14="http://schemas.microsoft.com/office/powerpoint/2010/main" val="84161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3.1 CBC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b="1" dirty="0"/>
              <a:t>CBC </a:t>
            </a:r>
            <a:r>
              <a:rPr lang="ko-KR" altLang="en-US" b="1" dirty="0"/>
              <a:t>모드</a:t>
            </a:r>
            <a:endParaRPr lang="en-US" altLang="ko-KR" b="1" dirty="0"/>
          </a:p>
          <a:p>
            <a:pPr lvl="1"/>
            <a:r>
              <a:rPr lang="en-US" altLang="ko-KR" dirty="0"/>
              <a:t>Cipher Block Chaining </a:t>
            </a:r>
            <a:r>
              <a:rPr lang="ko-KR" altLang="en-US" dirty="0"/>
              <a:t>모드</a:t>
            </a:r>
            <a:r>
              <a:rPr lang="en-US" altLang="ko-KR" dirty="0"/>
              <a:t>(</a:t>
            </a:r>
            <a:r>
              <a:rPr lang="ko-KR" altLang="en-US" dirty="0"/>
              <a:t>암호 블록 연쇄 모드</a:t>
            </a:r>
            <a:r>
              <a:rPr lang="en-US" altLang="ko-KR" dirty="0"/>
              <a:t>)</a:t>
            </a:r>
            <a:r>
              <a:rPr lang="ko-KR" altLang="en-US" dirty="0"/>
              <a:t>의 약자이다</a:t>
            </a:r>
            <a:r>
              <a:rPr lang="en-US" altLang="ko-KR" dirty="0"/>
              <a:t>. </a:t>
            </a:r>
            <a:r>
              <a:rPr lang="ko-KR" altLang="en-US" dirty="0"/>
              <a:t>암호문 블록을 마치 체인처럼 연결시키기 때문에 붙여진 이름</a:t>
            </a:r>
          </a:p>
          <a:p>
            <a:pPr lvl="1"/>
            <a:r>
              <a:rPr lang="en-US" altLang="ko-KR" dirty="0"/>
              <a:t>CBC </a:t>
            </a:r>
            <a:r>
              <a:rPr lang="ko-KR" altLang="en-US" dirty="0"/>
              <a:t>모드에서는 </a:t>
            </a:r>
            <a:r>
              <a:rPr lang="en-US" altLang="ko-KR" dirty="0"/>
              <a:t>1 </a:t>
            </a:r>
            <a:r>
              <a:rPr lang="ko-KR" altLang="en-US" dirty="0"/>
              <a:t>단계 앞에서 수행되어 결과로 출력된 암호문 블록에 </a:t>
            </a:r>
            <a:r>
              <a:rPr lang="ko-KR" altLang="en-US" dirty="0" err="1"/>
              <a:t>평문</a:t>
            </a:r>
            <a:r>
              <a:rPr lang="ko-KR" altLang="en-US" dirty="0"/>
              <a:t> 블록을 </a:t>
            </a:r>
            <a:r>
              <a:rPr lang="en-US" altLang="ko-KR" dirty="0"/>
              <a:t>XOR </a:t>
            </a:r>
            <a:r>
              <a:rPr lang="ko-KR" altLang="en-US" dirty="0"/>
              <a:t>하고 나서 암호화를 수행</a:t>
            </a:r>
            <a:endParaRPr lang="en-US" altLang="ko-KR" dirty="0"/>
          </a:p>
          <a:p>
            <a:pPr lvl="1"/>
            <a:r>
              <a:rPr lang="ko-KR" altLang="en-US" dirty="0"/>
              <a:t>각각의 암호문 블록은 단지 현재 </a:t>
            </a:r>
            <a:r>
              <a:rPr lang="ko-KR" altLang="en-US" dirty="0" err="1"/>
              <a:t>평문블록</a:t>
            </a:r>
            <a:r>
              <a:rPr lang="ko-KR" altLang="en-US" dirty="0"/>
              <a:t> 뿐만 아니라 그 이전의 </a:t>
            </a:r>
            <a:r>
              <a:rPr lang="ko-KR" altLang="en-US" dirty="0" err="1"/>
              <a:t>평문</a:t>
            </a:r>
            <a:r>
              <a:rPr lang="ko-KR" altLang="en-US" dirty="0"/>
              <a:t> 블록들의 영향도 받게 된다</a:t>
            </a:r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30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Section 01 </a:t>
            </a:r>
            <a:r>
              <a:rPr lang="ko-KR" altLang="en-US" dirty="0"/>
              <a:t>블록 암호 모드</a:t>
            </a:r>
            <a:endParaRPr lang="en-US" altLang="ko-KR" dirty="0"/>
          </a:p>
          <a:p>
            <a:r>
              <a:rPr lang="en-US" altLang="ko-KR" dirty="0"/>
              <a:t>Section 02 ECB </a:t>
            </a:r>
            <a:r>
              <a:rPr lang="ko-KR" altLang="en-US" dirty="0"/>
              <a:t>모드</a:t>
            </a:r>
            <a:endParaRPr lang="en-US" altLang="ko-KR" dirty="0"/>
          </a:p>
          <a:p>
            <a:r>
              <a:rPr lang="en-US" altLang="ko-KR" dirty="0"/>
              <a:t>Section 03 CBC </a:t>
            </a:r>
            <a:r>
              <a:rPr lang="ko-KR" altLang="en-US" dirty="0"/>
              <a:t>모드</a:t>
            </a:r>
            <a:endParaRPr lang="en-US" altLang="ko-KR" dirty="0"/>
          </a:p>
          <a:p>
            <a:r>
              <a:rPr lang="en-US" altLang="ko-KR" dirty="0"/>
              <a:t>Section 04 CFB </a:t>
            </a:r>
            <a:r>
              <a:rPr lang="ko-KR" altLang="en-US" dirty="0"/>
              <a:t>모드</a:t>
            </a:r>
            <a:endParaRPr lang="en-US" altLang="ko-KR" dirty="0"/>
          </a:p>
          <a:p>
            <a:r>
              <a:rPr lang="en-US" altLang="ko-KR" dirty="0"/>
              <a:t>Section 05 OFB </a:t>
            </a:r>
            <a:r>
              <a:rPr lang="ko-KR" altLang="en-US" dirty="0"/>
              <a:t>모드</a:t>
            </a:r>
            <a:endParaRPr lang="en-US" altLang="ko-KR" dirty="0"/>
          </a:p>
          <a:p>
            <a:r>
              <a:rPr lang="en-US" altLang="ko-KR" dirty="0"/>
              <a:t>Section 06 CTR </a:t>
            </a:r>
            <a:r>
              <a:rPr lang="ko-KR" altLang="en-US" dirty="0"/>
              <a:t>모드</a:t>
            </a:r>
            <a:endParaRPr lang="en-US" altLang="ko-KR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Chapter 5 </a:t>
            </a:r>
            <a:r>
              <a:rPr lang="ko-KR" altLang="en-US" dirty="0"/>
              <a:t>블록 암호 모드</a:t>
            </a:r>
          </a:p>
        </p:txBody>
      </p:sp>
    </p:spTree>
    <p:extLst>
      <p:ext uri="{BB962C8B-B14F-4D97-AF65-F5344CB8AC3E}">
        <p14:creationId xmlns:p14="http://schemas.microsoft.com/office/powerpoint/2010/main" val="134975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</a:t>
            </a:r>
            <a:r>
              <a:rPr lang="ko-KR" altLang="en-US" dirty="0"/>
              <a:t>모드에 의한 암호화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196752"/>
            <a:ext cx="74295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</a:t>
            </a:r>
            <a:r>
              <a:rPr lang="ko-KR" altLang="en-US" dirty="0"/>
              <a:t>모드에 의한 복호화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43" y="1124744"/>
            <a:ext cx="717991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8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3.2 </a:t>
            </a:r>
            <a:r>
              <a:rPr lang="ko-KR" altLang="en-US" dirty="0"/>
              <a:t>초기화 벡터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초기화 벡터</a:t>
            </a:r>
            <a:r>
              <a:rPr lang="en-US" altLang="ko-KR" b="1" dirty="0"/>
              <a:t>(initialization vector)</a:t>
            </a:r>
            <a:endParaRPr lang="ko-KR" altLang="en-US" dirty="0"/>
          </a:p>
          <a:p>
            <a:pPr lvl="1"/>
            <a:r>
              <a:rPr lang="ko-KR" altLang="en-US" dirty="0"/>
              <a:t>최초의 </a:t>
            </a:r>
            <a:r>
              <a:rPr lang="ko-KR" altLang="en-US" dirty="0" err="1"/>
              <a:t>평문</a:t>
            </a:r>
            <a:r>
              <a:rPr lang="ko-KR" altLang="en-US" dirty="0"/>
              <a:t> 블록을 암호화할 때는「</a:t>
            </a:r>
            <a:r>
              <a:rPr lang="en-US" altLang="ko-KR" dirty="0"/>
              <a:t>1 </a:t>
            </a:r>
            <a:r>
              <a:rPr lang="ko-KR" altLang="en-US" dirty="0"/>
              <a:t>단계 앞의 암호문 블록」이 존재하지 않으므로 「</a:t>
            </a:r>
            <a:r>
              <a:rPr lang="en-US" altLang="ko-KR" dirty="0"/>
              <a:t>1 </a:t>
            </a:r>
            <a:r>
              <a:rPr lang="ko-KR" altLang="en-US" dirty="0"/>
              <a:t>단계 앞의 암호문 블록」을 대신할 </a:t>
            </a:r>
            <a:r>
              <a:rPr lang="ko-KR" altLang="en-US" dirty="0" err="1"/>
              <a:t>비트열인</a:t>
            </a:r>
            <a:r>
              <a:rPr lang="ko-KR" altLang="en-US" dirty="0"/>
              <a:t> 한 개의 블록을 준비할 필요</a:t>
            </a:r>
          </a:p>
        </p:txBody>
      </p:sp>
    </p:spTree>
    <p:extLst>
      <p:ext uri="{BB962C8B-B14F-4D97-AF65-F5344CB8AC3E}">
        <p14:creationId xmlns:p14="http://schemas.microsoft.com/office/powerpoint/2010/main" val="119865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3.3 CBC </a:t>
            </a:r>
            <a:r>
              <a:rPr lang="ko-KR" altLang="en-US" dirty="0"/>
              <a:t>모드의 특징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1484784"/>
            <a:ext cx="8189093" cy="4641379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/>
              <a:t>평문</a:t>
            </a:r>
            <a:r>
              <a:rPr lang="ko-KR" altLang="en-US" dirty="0"/>
              <a:t> 블록은 반드시 「</a:t>
            </a:r>
            <a:r>
              <a:rPr lang="en-US" altLang="ko-KR" dirty="0"/>
              <a:t>1 </a:t>
            </a:r>
            <a:r>
              <a:rPr lang="ko-KR" altLang="en-US" dirty="0"/>
              <a:t>단계 앞의 암호문 블록」과 </a:t>
            </a:r>
            <a:r>
              <a:rPr lang="en-US" altLang="ko-KR" dirty="0"/>
              <a:t>XOR</a:t>
            </a:r>
            <a:r>
              <a:rPr lang="ko-KR" altLang="en-US" dirty="0"/>
              <a:t>을 취하고 나서 암호화</a:t>
            </a:r>
          </a:p>
          <a:p>
            <a:pPr lvl="1"/>
            <a:r>
              <a:rPr lang="ko-KR" altLang="en-US" dirty="0"/>
              <a:t>따라서 만약 </a:t>
            </a:r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의 값이 같은 경우라도 암호문 블록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의 값이 같아진다고는 할 수 없고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ECB </a:t>
            </a:r>
            <a:r>
              <a:rPr lang="ko-KR" altLang="en-US" dirty="0"/>
              <a:t>모드가 갖고 있는 결점이 </a:t>
            </a:r>
            <a:r>
              <a:rPr lang="en-US" altLang="ko-KR" dirty="0"/>
              <a:t>CBC </a:t>
            </a:r>
            <a:r>
              <a:rPr lang="ko-KR" altLang="en-US" dirty="0"/>
              <a:t>모드에는 없다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암호문 블록</a:t>
            </a:r>
            <a:r>
              <a:rPr lang="en-US" altLang="ko-KR" dirty="0"/>
              <a:t>3</a:t>
            </a:r>
            <a:r>
              <a:rPr lang="ko-KR" altLang="en-US" dirty="0"/>
              <a:t>을 만들고 싶다면 적어도 </a:t>
            </a:r>
            <a:r>
              <a:rPr lang="ko-KR" altLang="en-US" dirty="0" err="1"/>
              <a:t>평문</a:t>
            </a:r>
            <a:r>
              <a:rPr lang="ko-KR" altLang="en-US" dirty="0"/>
              <a:t> 블록의 </a:t>
            </a:r>
            <a:r>
              <a:rPr lang="en-US" altLang="ko-KR" dirty="0"/>
              <a:t>1, 2, 3</a:t>
            </a:r>
            <a:r>
              <a:rPr lang="ko-KR" altLang="en-US" dirty="0"/>
              <a:t>까지가 갖추어져 있어야만 한다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163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ECB </a:t>
            </a:r>
            <a:r>
              <a:rPr lang="ko-KR" altLang="en-US" dirty="0"/>
              <a:t>모드와 </a:t>
            </a:r>
            <a:r>
              <a:rPr lang="en-US" altLang="ko-KR" dirty="0"/>
              <a:t>CBC </a:t>
            </a:r>
            <a:r>
              <a:rPr lang="ko-KR" altLang="en-US" dirty="0"/>
              <a:t>모드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0" y="1600200"/>
            <a:ext cx="5078219" cy="4525963"/>
          </a:xfrm>
        </p:spPr>
      </p:pic>
    </p:spTree>
    <p:extLst>
      <p:ext uri="{BB962C8B-B14F-4D97-AF65-F5344CB8AC3E}">
        <p14:creationId xmlns:p14="http://schemas.microsoft.com/office/powerpoint/2010/main" val="2062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rgbClr val="7030A0"/>
                </a:solidFill>
              </a:rPr>
              <a:t>깨진 암호문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0" y="1600200"/>
            <a:ext cx="7562459" cy="4525963"/>
          </a:xfrm>
        </p:spPr>
      </p:pic>
    </p:spTree>
    <p:extLst>
      <p:ext uri="{BB962C8B-B14F-4D97-AF65-F5344CB8AC3E}">
        <p14:creationId xmlns:p14="http://schemas.microsoft.com/office/powerpoint/2010/main" val="303205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암호문 블록에서 비트 누락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97" y="1600200"/>
            <a:ext cx="7680806" cy="4525963"/>
          </a:xfrm>
        </p:spPr>
      </p:pic>
    </p:spTree>
    <p:extLst>
      <p:ext uri="{BB962C8B-B14F-4D97-AF65-F5344CB8AC3E}">
        <p14:creationId xmlns:p14="http://schemas.microsoft.com/office/powerpoint/2010/main" val="609551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3.4 CBC </a:t>
            </a:r>
            <a:r>
              <a:rPr lang="ko-KR" altLang="en-US" dirty="0"/>
              <a:t>모드에 대한 공격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1484784"/>
            <a:ext cx="8208143" cy="4641379"/>
          </a:xfrm>
        </p:spPr>
        <p:txBody>
          <a:bodyPr/>
          <a:lstStyle/>
          <a:p>
            <a:r>
              <a:rPr lang="ko-KR" altLang="en-US" dirty="0"/>
              <a:t>초기화 벡터에 대한 공격</a:t>
            </a:r>
            <a:endParaRPr lang="en-US" altLang="ko-KR" dirty="0"/>
          </a:p>
          <a:p>
            <a:pPr lvl="1"/>
            <a:r>
              <a:rPr lang="ko-KR" altLang="en-US" dirty="0" err="1"/>
              <a:t>맬로리가</a:t>
            </a:r>
            <a:r>
              <a:rPr lang="ko-KR" altLang="en-US" dirty="0"/>
              <a:t> 초기화 벡터의 임의의 </a:t>
            </a:r>
            <a:r>
              <a:rPr lang="ko-KR" altLang="en-US" dirty="0" err="1"/>
              <a:t>비트를</a:t>
            </a:r>
            <a:r>
              <a:rPr lang="ko-KR" altLang="en-US" dirty="0"/>
              <a:t> 반전</a:t>
            </a:r>
            <a:r>
              <a:rPr lang="en-US" altLang="ko-KR" dirty="0"/>
              <a:t>(1 </a:t>
            </a:r>
            <a:r>
              <a:rPr lang="ko-KR" altLang="en-US" dirty="0"/>
              <a:t>이라면 </a:t>
            </a:r>
            <a:r>
              <a:rPr lang="en-US" altLang="ko-KR" dirty="0"/>
              <a:t>0, 0 </a:t>
            </a:r>
            <a:r>
              <a:rPr lang="ko-KR" altLang="en-US" dirty="0"/>
              <a:t>이라면 </a:t>
            </a:r>
            <a:r>
              <a:rPr lang="en-US" altLang="ko-KR" dirty="0"/>
              <a:t>1</a:t>
            </a:r>
            <a:r>
              <a:rPr lang="ko-KR" altLang="en-US" dirty="0"/>
              <a:t>로</a:t>
            </a:r>
            <a:r>
              <a:rPr lang="en-US" altLang="ko-KR" dirty="0"/>
              <a:t>)</a:t>
            </a:r>
            <a:r>
              <a:rPr lang="ko-KR" altLang="en-US" dirty="0"/>
              <a:t>시킬 수 있다면</a:t>
            </a:r>
            <a:r>
              <a:rPr lang="en-US" altLang="ko-KR" dirty="0"/>
              <a:t>, </a:t>
            </a:r>
            <a:r>
              <a:rPr lang="ko-KR" altLang="en-US" dirty="0"/>
              <a:t>암호 블록</a:t>
            </a:r>
            <a:r>
              <a:rPr lang="en-US" altLang="ko-KR" dirty="0"/>
              <a:t>1</a:t>
            </a:r>
            <a:r>
              <a:rPr lang="ko-KR" altLang="en-US" dirty="0"/>
              <a:t>에 대응하는 </a:t>
            </a:r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1(</a:t>
            </a:r>
            <a:r>
              <a:rPr lang="ko-KR" altLang="en-US" dirty="0" err="1"/>
              <a:t>복호화되어</a:t>
            </a:r>
            <a:r>
              <a:rPr lang="ko-KR" altLang="en-US" dirty="0"/>
              <a:t> 얻어지는 </a:t>
            </a:r>
            <a:r>
              <a:rPr lang="ko-KR" altLang="en-US" dirty="0" err="1"/>
              <a:t>평문</a:t>
            </a:r>
            <a:r>
              <a:rPr lang="ko-KR" altLang="en-US" dirty="0"/>
              <a:t> 블록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비트를</a:t>
            </a:r>
            <a:r>
              <a:rPr lang="ko-KR" altLang="en-US" dirty="0"/>
              <a:t> 반전시킬 수 있다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28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CBC </a:t>
            </a:r>
            <a:r>
              <a:rPr lang="ko-KR" altLang="en-US" dirty="0"/>
              <a:t>모드 초기화 벡터 비트반전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2113"/>
            <a:ext cx="8229600" cy="4242136"/>
          </a:xfrm>
        </p:spPr>
      </p:pic>
    </p:spTree>
    <p:extLst>
      <p:ext uri="{BB962C8B-B14F-4D97-AF65-F5344CB8AC3E}">
        <p14:creationId xmlns:p14="http://schemas.microsoft.com/office/powerpoint/2010/main" val="1037673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3.5 </a:t>
            </a:r>
            <a:r>
              <a:rPr lang="ko-KR" altLang="en-US" dirty="0" err="1"/>
              <a:t>패딩</a:t>
            </a:r>
            <a:r>
              <a:rPr lang="ko-KR" altLang="en-US" dirty="0"/>
              <a:t> </a:t>
            </a:r>
            <a:r>
              <a:rPr lang="ko-KR" altLang="en-US" dirty="0" err="1"/>
              <a:t>오라클</a:t>
            </a:r>
            <a:r>
              <a:rPr lang="ko-KR" altLang="en-US" dirty="0"/>
              <a:t> 공격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블록 암호의 </a:t>
            </a:r>
            <a:r>
              <a:rPr lang="ko-KR" altLang="en-US" dirty="0" err="1"/>
              <a:t>패딩을</a:t>
            </a:r>
            <a:r>
              <a:rPr lang="ko-KR" altLang="en-US" dirty="0"/>
              <a:t> 이용한 공격</a:t>
            </a:r>
            <a:endParaRPr lang="en-US" altLang="ko-KR" dirty="0"/>
          </a:p>
          <a:p>
            <a:pPr fontAlgn="base"/>
            <a:r>
              <a:rPr lang="ko-KR" altLang="en-US" dirty="0" err="1"/>
              <a:t>패딩</a:t>
            </a:r>
            <a:r>
              <a:rPr lang="ko-KR" altLang="en-US" dirty="0"/>
              <a:t> 내용을 조금씩 변화시켜 암호문을 여러 차례 송신</a:t>
            </a:r>
            <a:endParaRPr lang="en-US" altLang="ko-KR" dirty="0"/>
          </a:p>
          <a:p>
            <a:pPr fontAlgn="base"/>
            <a:r>
              <a:rPr lang="ko-KR" altLang="en-US" dirty="0"/>
              <a:t>수신자가 올바로 </a:t>
            </a:r>
            <a:r>
              <a:rPr lang="ko-KR" altLang="en-US" dirty="0" err="1"/>
              <a:t>복호화</a:t>
            </a:r>
            <a:r>
              <a:rPr lang="ko-KR" altLang="en-US" dirty="0"/>
              <a:t> 하지 못할 경우 오류를 관찰하여 </a:t>
            </a:r>
            <a:r>
              <a:rPr lang="ko-KR" altLang="en-US" dirty="0" err="1"/>
              <a:t>평문</a:t>
            </a:r>
            <a:r>
              <a:rPr lang="ko-KR" altLang="en-US" dirty="0"/>
              <a:t> 정보를 취득</a:t>
            </a:r>
            <a:endParaRPr lang="en-US" altLang="ko-KR" dirty="0"/>
          </a:p>
          <a:p>
            <a:pPr fontAlgn="base"/>
            <a:r>
              <a:rPr lang="ko-KR" altLang="en-US" dirty="0" err="1"/>
              <a:t>패딩을</a:t>
            </a:r>
            <a:r>
              <a:rPr lang="ko-KR" altLang="en-US" dirty="0"/>
              <a:t> 사용하는 모든 모드에 적용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378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블록 암호 모드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ko-KR" dirty="0"/>
              <a:t>Section 01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1.1 </a:t>
            </a:r>
            <a:r>
              <a:rPr lang="ko-KR" altLang="en-US" dirty="0"/>
              <a:t>블록 암호와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  <a:endParaRPr lang="en-US" altLang="ko-KR" dirty="0"/>
          </a:p>
          <a:p>
            <a:r>
              <a:rPr lang="en-US" altLang="ko-KR" dirty="0"/>
              <a:t>1.2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1.3 </a:t>
            </a:r>
            <a:r>
              <a:rPr lang="ko-KR" altLang="en-US" dirty="0" err="1"/>
              <a:t>평문</a:t>
            </a:r>
            <a:r>
              <a:rPr lang="ko-KR" altLang="en-US" dirty="0"/>
              <a:t> 블록과 암호문 블록</a:t>
            </a:r>
            <a:endParaRPr lang="en-US" altLang="ko-KR" dirty="0"/>
          </a:p>
          <a:p>
            <a:r>
              <a:rPr lang="en-US" altLang="ko-KR" dirty="0"/>
              <a:t>1.4 </a:t>
            </a:r>
            <a:r>
              <a:rPr lang="ko-KR" altLang="en-US" dirty="0"/>
              <a:t>적극적인 공격자 </a:t>
            </a:r>
            <a:r>
              <a:rPr lang="ko-KR" altLang="en-US" dirty="0" err="1"/>
              <a:t>멜로리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54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3.6 </a:t>
            </a:r>
            <a:r>
              <a:rPr lang="ko-KR" altLang="en-US" dirty="0"/>
              <a:t>초기화 벡터</a:t>
            </a:r>
            <a:r>
              <a:rPr lang="en-US" altLang="ko-KR" dirty="0"/>
              <a:t>(IV) </a:t>
            </a:r>
            <a:r>
              <a:rPr lang="ko-KR" altLang="en-US" dirty="0"/>
              <a:t>공격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초기화 벡터는 </a:t>
            </a:r>
            <a:r>
              <a:rPr lang="ko-KR" altLang="en-US" dirty="0" err="1"/>
              <a:t>난수</a:t>
            </a:r>
            <a:r>
              <a:rPr lang="en-US" altLang="ko-KR" dirty="0"/>
              <a:t>(Random Number)</a:t>
            </a:r>
            <a:r>
              <a:rPr lang="ko-KR" altLang="en-US" dirty="0"/>
              <a:t>로 부여</a:t>
            </a:r>
            <a:endParaRPr lang="en-US" altLang="ko-KR" dirty="0"/>
          </a:p>
          <a:p>
            <a:pPr fontAlgn="base"/>
            <a:r>
              <a:rPr lang="en-US" altLang="ko-KR" dirty="0"/>
              <a:t> SSL/TLS</a:t>
            </a:r>
            <a:r>
              <a:rPr lang="ko-KR" altLang="en-US" dirty="0"/>
              <a:t>의 </a:t>
            </a:r>
            <a:r>
              <a:rPr lang="en-US" altLang="ko-KR" dirty="0"/>
              <a:t>TLS </a:t>
            </a:r>
            <a:r>
              <a:rPr lang="ko-KR" altLang="en-US" dirty="0"/>
              <a:t>버전 </a:t>
            </a:r>
            <a:r>
              <a:rPr lang="en-US" altLang="ko-KR" dirty="0"/>
              <a:t>1.0</a:t>
            </a:r>
          </a:p>
          <a:p>
            <a:pPr lvl="1" fontAlgn="base"/>
            <a:r>
              <a:rPr lang="ko-KR" altLang="en-US" dirty="0"/>
              <a:t>초기화 벡터를 이전 </a:t>
            </a:r>
            <a:r>
              <a:rPr lang="en-US" altLang="ko-KR" dirty="0"/>
              <a:t>CBC </a:t>
            </a:r>
            <a:r>
              <a:rPr lang="ko-KR" altLang="en-US" dirty="0"/>
              <a:t>모드로 암호화한 마지막 블록을 사용</a:t>
            </a:r>
            <a:endParaRPr lang="en-US" altLang="ko-KR" dirty="0"/>
          </a:p>
          <a:p>
            <a:pPr lvl="1" fontAlgn="base"/>
            <a:r>
              <a:rPr lang="ko-KR" altLang="en-US" dirty="0"/>
              <a:t>문제점 발견 후 </a:t>
            </a:r>
            <a:r>
              <a:rPr lang="en-US" altLang="ko-KR" dirty="0"/>
              <a:t>TLS </a:t>
            </a:r>
            <a:r>
              <a:rPr lang="ko-KR" altLang="en-US" dirty="0"/>
              <a:t>버전 </a:t>
            </a:r>
            <a:r>
              <a:rPr lang="en-US" altLang="ko-KR" dirty="0"/>
              <a:t>1.1 </a:t>
            </a:r>
            <a:r>
              <a:rPr lang="ko-KR" altLang="en-US" dirty="0"/>
              <a:t>부터는 초기화 벡터를 명시적으로 부여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8767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3.7 CBC </a:t>
            </a:r>
            <a:r>
              <a:rPr lang="ko-KR" altLang="en-US" dirty="0"/>
              <a:t>모드 활용 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SSL/TLS: </a:t>
            </a:r>
          </a:p>
          <a:p>
            <a:pPr lvl="1" fontAlgn="base"/>
            <a:r>
              <a:rPr lang="ko-KR" altLang="en-US" dirty="0"/>
              <a:t>통신기밀성 보호</a:t>
            </a:r>
            <a:endParaRPr lang="en-US" altLang="ko-KR" dirty="0"/>
          </a:p>
          <a:p>
            <a:pPr fontAlgn="base"/>
            <a:r>
              <a:rPr lang="en-US" altLang="ko-KR" dirty="0"/>
              <a:t>3DES-E</a:t>
            </a:r>
            <a:r>
              <a:rPr lang="ko-KR" altLang="en-US" dirty="0"/>
              <a:t>이</a:t>
            </a:r>
            <a:r>
              <a:rPr lang="en-US" altLang="ko-KR" dirty="0"/>
              <a:t>-CBC</a:t>
            </a:r>
          </a:p>
          <a:p>
            <a:pPr fontAlgn="base"/>
            <a:r>
              <a:rPr lang="en-US" altLang="ko-KR" dirty="0"/>
              <a:t>AES-256-CBC: </a:t>
            </a:r>
          </a:p>
          <a:p>
            <a:pPr lvl="1" fontAlgn="base"/>
            <a:r>
              <a:rPr lang="ko-KR" altLang="en-US" dirty="0"/>
              <a:t>키 길이가 </a:t>
            </a:r>
            <a:r>
              <a:rPr lang="en-US" altLang="ko-KR" dirty="0"/>
              <a:t>256</a:t>
            </a:r>
            <a:r>
              <a:rPr lang="ko-KR" altLang="en-US" dirty="0"/>
              <a:t>비트인 경우</a:t>
            </a:r>
            <a:endParaRPr lang="en-US" altLang="ko-KR" dirty="0"/>
          </a:p>
          <a:p>
            <a:pPr fontAlgn="base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6192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칼럼 </a:t>
            </a:r>
            <a:r>
              <a:rPr lang="en-US" altLang="ko-KR" dirty="0"/>
              <a:t>( CTS </a:t>
            </a:r>
            <a:r>
              <a:rPr lang="ko-KR" altLang="en-US" dirty="0"/>
              <a:t>모드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CTS(Cipher Text Stealing) </a:t>
            </a:r>
            <a:r>
              <a:rPr lang="ko-KR" altLang="en-US" dirty="0"/>
              <a:t>모드</a:t>
            </a:r>
            <a:endParaRPr lang="en-US" altLang="ko-KR" dirty="0"/>
          </a:p>
          <a:p>
            <a:r>
              <a:rPr lang="ko-KR" altLang="en-US" dirty="0"/>
              <a:t>마지막 블록 한 단계 전의 암호화 블록을 </a:t>
            </a:r>
            <a:r>
              <a:rPr lang="ko-KR" altLang="en-US" dirty="0" err="1"/>
              <a:t>패딩으로</a:t>
            </a:r>
            <a:r>
              <a:rPr lang="ko-KR" altLang="en-US" dirty="0"/>
              <a:t> 대신 이용</a:t>
            </a:r>
            <a:endParaRPr lang="en-US" altLang="ko-KR" dirty="0"/>
          </a:p>
          <a:p>
            <a:r>
              <a:rPr lang="en-US" altLang="ko-KR" dirty="0"/>
              <a:t>ECB</a:t>
            </a:r>
            <a:r>
              <a:rPr lang="ko-KR" altLang="en-US" dirty="0"/>
              <a:t>나 </a:t>
            </a:r>
            <a:r>
              <a:rPr lang="en-US" altLang="ko-KR" dirty="0"/>
              <a:t>CBC </a:t>
            </a:r>
            <a:r>
              <a:rPr lang="ko-KR" altLang="en-US" dirty="0"/>
              <a:t>모드와 조합해 사용</a:t>
            </a:r>
            <a:endParaRPr lang="en-US" altLang="ko-KR" dirty="0"/>
          </a:p>
          <a:p>
            <a:r>
              <a:rPr lang="ko-KR" altLang="en-US" dirty="0"/>
              <a:t>마지막 블록을 송신하는 순서를 변경하는 변형된 형태로도 운영</a:t>
            </a:r>
            <a:endParaRPr lang="en-US" altLang="ko-KR" dirty="0"/>
          </a:p>
          <a:p>
            <a:r>
              <a:rPr lang="en-US" altLang="ko-KR" dirty="0"/>
              <a:t>CBC-CS1, CBC-CS2, CBC-CS3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303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CTS </a:t>
            </a:r>
            <a:r>
              <a:rPr lang="ko-KR" altLang="en-US" dirty="0"/>
              <a:t>모드 암호화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196752"/>
            <a:ext cx="5309964" cy="51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1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CTS </a:t>
            </a:r>
            <a:r>
              <a:rPr lang="ko-KR" altLang="en-US" dirty="0"/>
              <a:t>모드 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340768"/>
            <a:ext cx="7164288" cy="50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3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CFB </a:t>
            </a:r>
            <a:r>
              <a:rPr lang="ko-KR" altLang="en-US" dirty="0"/>
              <a:t>모드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ko-KR" dirty="0"/>
              <a:t>Section 04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4.1 CFB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4.2 </a:t>
            </a:r>
            <a:r>
              <a:rPr lang="ko-KR" altLang="en-US" dirty="0"/>
              <a:t>초기화 벡터</a:t>
            </a:r>
            <a:endParaRPr lang="en-US" altLang="ko-KR" dirty="0"/>
          </a:p>
          <a:p>
            <a:r>
              <a:rPr lang="en-US" altLang="ko-KR" dirty="0"/>
              <a:t>4.3 CFB </a:t>
            </a:r>
            <a:r>
              <a:rPr lang="ko-KR" altLang="en-US" dirty="0"/>
              <a:t>모드와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  <a:endParaRPr lang="en-US" altLang="ko-KR" dirty="0"/>
          </a:p>
          <a:p>
            <a:r>
              <a:rPr lang="en-US" altLang="ko-KR" dirty="0"/>
              <a:t>4.4 CFB </a:t>
            </a:r>
            <a:r>
              <a:rPr lang="ko-KR" altLang="en-US" dirty="0"/>
              <a:t>모드의 복호화</a:t>
            </a:r>
            <a:endParaRPr lang="en-US" altLang="ko-KR" dirty="0"/>
          </a:p>
          <a:p>
            <a:r>
              <a:rPr lang="en-US" altLang="ko-KR" dirty="0"/>
              <a:t>4.5 CFB </a:t>
            </a:r>
            <a:r>
              <a:rPr lang="ko-KR" altLang="en-US" dirty="0"/>
              <a:t>모드에 대한 공격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432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4.1 CFB </a:t>
            </a:r>
            <a:r>
              <a:rPr lang="ko-KR" altLang="en-US" dirty="0"/>
              <a:t>모드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CFB </a:t>
            </a:r>
            <a:r>
              <a:rPr lang="ko-KR" altLang="en-US" b="1" dirty="0"/>
              <a:t>모드</a:t>
            </a:r>
            <a:endParaRPr lang="en-US" altLang="ko-KR" b="1" dirty="0"/>
          </a:p>
          <a:p>
            <a:pPr lvl="1"/>
            <a:r>
              <a:rPr lang="en-US" altLang="ko-KR" dirty="0"/>
              <a:t>Cipher </a:t>
            </a:r>
            <a:r>
              <a:rPr lang="en-US" altLang="ko-KR" dirty="0" err="1"/>
              <a:t>FeedBack</a:t>
            </a:r>
            <a:r>
              <a:rPr lang="en-US" altLang="ko-KR" dirty="0"/>
              <a:t> </a:t>
            </a:r>
            <a:r>
              <a:rPr lang="ko-KR" altLang="en-US" dirty="0"/>
              <a:t>모드</a:t>
            </a:r>
            <a:r>
              <a:rPr lang="en-US" altLang="ko-KR" dirty="0"/>
              <a:t>(</a:t>
            </a:r>
            <a:r>
              <a:rPr lang="ko-KR" altLang="en-US" b="1" dirty="0"/>
              <a:t>암호 피드백 모드</a:t>
            </a:r>
            <a:r>
              <a:rPr lang="en-US" altLang="ko-KR" dirty="0"/>
              <a:t>)</a:t>
            </a:r>
            <a:r>
              <a:rPr lang="ko-KR" altLang="en-US" dirty="0"/>
              <a:t>의 약자</a:t>
            </a:r>
            <a:endParaRPr lang="en-US" altLang="ko-KR" dirty="0"/>
          </a:p>
          <a:p>
            <a:pPr lvl="1"/>
            <a:r>
              <a:rPr lang="en-US" altLang="ko-KR" dirty="0"/>
              <a:t>CFB </a:t>
            </a:r>
            <a:r>
              <a:rPr lang="ko-KR" altLang="en-US" dirty="0"/>
              <a:t>모드에서는 </a:t>
            </a:r>
            <a:r>
              <a:rPr lang="en-US" altLang="ko-KR" dirty="0"/>
              <a:t>1 </a:t>
            </a:r>
            <a:r>
              <a:rPr lang="ko-KR" altLang="en-US" dirty="0"/>
              <a:t>단계 앞의 암호문 블록을 암호 알고리즘의 입력으로 사용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6131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CFB </a:t>
            </a:r>
            <a:r>
              <a:rPr lang="ko-KR" altLang="en-US" dirty="0">
                <a:solidFill>
                  <a:srgbClr val="7030A0"/>
                </a:solidFill>
              </a:rPr>
              <a:t>모드의 암호화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3058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0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CFB </a:t>
            </a:r>
            <a:r>
              <a:rPr lang="ko-KR" altLang="en-US" dirty="0">
                <a:solidFill>
                  <a:srgbClr val="7030A0"/>
                </a:solidFill>
              </a:rPr>
              <a:t>모드의 복호화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481137"/>
            <a:ext cx="8296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7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CBC </a:t>
            </a:r>
            <a:r>
              <a:rPr lang="ko-KR" altLang="en-US" dirty="0">
                <a:solidFill>
                  <a:srgbClr val="7030A0"/>
                </a:solidFill>
              </a:rPr>
              <a:t>모드와 </a:t>
            </a:r>
            <a:r>
              <a:rPr lang="en-US" altLang="ko-KR" dirty="0">
                <a:solidFill>
                  <a:srgbClr val="7030A0"/>
                </a:solidFill>
              </a:rPr>
              <a:t>CFB </a:t>
            </a:r>
            <a:r>
              <a:rPr lang="ko-KR" altLang="en-US" dirty="0">
                <a:solidFill>
                  <a:srgbClr val="7030A0"/>
                </a:solidFill>
              </a:rPr>
              <a:t>모드 비교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71" y="1600200"/>
            <a:ext cx="5990058" cy="4525963"/>
          </a:xfrm>
        </p:spPr>
      </p:pic>
    </p:spTree>
    <p:extLst>
      <p:ext uri="{BB962C8B-B14F-4D97-AF65-F5344CB8AC3E}">
        <p14:creationId xmlns:p14="http://schemas.microsoft.com/office/powerpoint/2010/main" val="325821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1.1 </a:t>
            </a:r>
            <a:r>
              <a:rPr lang="ko-KR" altLang="en-US" dirty="0"/>
              <a:t>블록 암호와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="1" dirty="0"/>
              <a:t>블록 암호</a:t>
            </a:r>
            <a:r>
              <a:rPr lang="en-US" altLang="ko-KR" b="1" dirty="0"/>
              <a:t>(block cipher)</a:t>
            </a:r>
          </a:p>
          <a:p>
            <a:pPr lvl="1"/>
            <a:r>
              <a:rPr lang="ko-KR" altLang="en-US" dirty="0"/>
              <a:t>어느 특정 비트 수의「집합」을 한 번에 처리하는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암호 알고리즘</a:t>
            </a:r>
          </a:p>
          <a:p>
            <a:pPr lvl="1"/>
            <a:r>
              <a:rPr lang="ko-KR" altLang="en-US" dirty="0"/>
              <a:t>이「집합」을 </a:t>
            </a:r>
            <a:r>
              <a:rPr lang="ko-KR" altLang="en-US" b="1" dirty="0"/>
              <a:t>블록</a:t>
            </a:r>
            <a:r>
              <a:rPr lang="en-US" altLang="ko-KR" b="1" dirty="0"/>
              <a:t>(block)</a:t>
            </a:r>
            <a:endParaRPr lang="ko-KR" altLang="en-US" dirty="0"/>
          </a:p>
          <a:p>
            <a:pPr lvl="1"/>
            <a:r>
              <a:rPr lang="ko-KR" altLang="en-US" dirty="0"/>
              <a:t>블록의 비트 수를 </a:t>
            </a:r>
            <a:r>
              <a:rPr lang="ko-KR" altLang="en-US" b="1" dirty="0"/>
              <a:t>블록 길이</a:t>
            </a:r>
            <a:r>
              <a:rPr lang="en-US" altLang="ko-KR" b="1" dirty="0"/>
              <a:t>(block length)</a:t>
            </a:r>
            <a:endParaRPr lang="ko-KR" altLang="en-US" dirty="0"/>
          </a:p>
          <a:p>
            <a:pPr lvl="2"/>
            <a:r>
              <a:rPr lang="en-US" altLang="ko-KR" dirty="0"/>
              <a:t>DES</a:t>
            </a:r>
            <a:r>
              <a:rPr lang="ko-KR" altLang="en-US" dirty="0"/>
              <a:t>나 </a:t>
            </a:r>
            <a:r>
              <a:rPr lang="ko-KR" altLang="en-US" dirty="0" err="1"/>
              <a:t>트리플</a:t>
            </a:r>
            <a:r>
              <a:rPr lang="ko-KR" altLang="en-US" dirty="0"/>
              <a:t> </a:t>
            </a:r>
            <a:r>
              <a:rPr lang="en-US" altLang="ko-KR" dirty="0"/>
              <a:t>DES</a:t>
            </a:r>
            <a:r>
              <a:rPr lang="ko-KR" altLang="en-US" dirty="0"/>
              <a:t>의 블록 길이는 </a:t>
            </a:r>
            <a:r>
              <a:rPr lang="en-US" altLang="ko-KR" dirty="0"/>
              <a:t>64</a:t>
            </a:r>
            <a:r>
              <a:rPr lang="ko-KR" altLang="en-US" dirty="0"/>
              <a:t>비트</a:t>
            </a:r>
          </a:p>
          <a:p>
            <a:pPr lvl="2"/>
            <a:r>
              <a:rPr lang="en-US" altLang="ko-KR" dirty="0"/>
              <a:t>DES: 64</a:t>
            </a:r>
            <a:r>
              <a:rPr lang="ko-KR" altLang="en-US" dirty="0"/>
              <a:t>비트 </a:t>
            </a:r>
            <a:r>
              <a:rPr lang="ko-KR" altLang="en-US" dirty="0" err="1"/>
              <a:t>평문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64</a:t>
            </a:r>
            <a:r>
              <a:rPr lang="ko-KR" altLang="en-US" dirty="0"/>
              <a:t>비트 암호문</a:t>
            </a:r>
            <a:endParaRPr lang="en-US" altLang="ko-KR" dirty="0"/>
          </a:p>
          <a:p>
            <a:pPr lvl="2"/>
            <a:r>
              <a:rPr lang="en-US" altLang="ko-KR" dirty="0"/>
              <a:t>AES: </a:t>
            </a:r>
            <a:r>
              <a:rPr lang="ko-KR" altLang="en-US" dirty="0"/>
              <a:t>블록 길이는 </a:t>
            </a:r>
            <a:r>
              <a:rPr lang="en-US" altLang="ko-KR" dirty="0"/>
              <a:t>128</a:t>
            </a:r>
            <a:r>
              <a:rPr lang="ko-KR" altLang="en-US" dirty="0"/>
              <a:t>비트</a:t>
            </a:r>
            <a:r>
              <a:rPr lang="en-US" altLang="ko-KR" dirty="0"/>
              <a:t>, 192</a:t>
            </a:r>
            <a:r>
              <a:rPr lang="ko-KR" altLang="en-US" dirty="0"/>
              <a:t>비트</a:t>
            </a:r>
            <a:r>
              <a:rPr lang="en-US" altLang="ko-KR" dirty="0"/>
              <a:t>, 256</a:t>
            </a:r>
            <a:r>
              <a:rPr lang="ko-KR" altLang="en-US" dirty="0"/>
              <a:t>비트</a:t>
            </a:r>
          </a:p>
          <a:p>
            <a:pPr lvl="3"/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79717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4.2 </a:t>
            </a:r>
            <a:r>
              <a:rPr lang="ko-KR" altLang="en-US" dirty="0"/>
              <a:t>초기화 벡터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초기화 벡터</a:t>
            </a:r>
            <a:r>
              <a:rPr lang="en-US" altLang="ko-KR" dirty="0"/>
              <a:t>(IV)</a:t>
            </a:r>
          </a:p>
          <a:p>
            <a:pPr lvl="1"/>
            <a:r>
              <a:rPr lang="ko-KR" altLang="en-US" dirty="0"/>
              <a:t>최초의 암호문 블록을 만들어낼 때는 </a:t>
            </a:r>
            <a:r>
              <a:rPr lang="en-US" altLang="ko-KR" dirty="0"/>
              <a:t>1 </a:t>
            </a:r>
            <a:r>
              <a:rPr lang="ko-KR" altLang="en-US" dirty="0"/>
              <a:t>단계 앞의 출력이 존재하지 않으므로 대신에 </a:t>
            </a:r>
            <a:r>
              <a:rPr lang="en-US" altLang="ko-KR" dirty="0"/>
              <a:t>IV</a:t>
            </a:r>
            <a:r>
              <a:rPr lang="ko-KR" altLang="en-US" dirty="0"/>
              <a:t>를 사용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526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4.3 CFB </a:t>
            </a:r>
            <a:r>
              <a:rPr lang="ko-KR" altLang="en-US" dirty="0"/>
              <a:t>모드와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b="1" dirty="0"/>
              <a:t>키 </a:t>
            </a:r>
            <a:r>
              <a:rPr lang="ko-KR" altLang="en-US" b="1" dirty="0" err="1"/>
              <a:t>스트림</a:t>
            </a:r>
            <a:r>
              <a:rPr lang="en-US" altLang="ko-KR" dirty="0"/>
              <a:t>(key stream)</a:t>
            </a:r>
            <a:endParaRPr lang="ko-KR" altLang="en-US" dirty="0"/>
          </a:p>
          <a:p>
            <a:pPr lvl="1"/>
            <a:r>
              <a:rPr lang="en-US" altLang="ko-KR" dirty="0"/>
              <a:t>CFB </a:t>
            </a:r>
            <a:r>
              <a:rPr lang="ko-KR" altLang="en-US" dirty="0"/>
              <a:t>모드에서 암호 알고리즘이 생성하는 </a:t>
            </a:r>
            <a:r>
              <a:rPr lang="ko-KR" altLang="en-US" dirty="0" err="1"/>
              <a:t>비트열</a:t>
            </a:r>
            <a:endParaRPr lang="en-US" altLang="ko-KR" dirty="0"/>
          </a:p>
          <a:p>
            <a:pPr lvl="1"/>
            <a:r>
              <a:rPr lang="ko-KR" altLang="en-US" dirty="0"/>
              <a:t>키 </a:t>
            </a:r>
            <a:r>
              <a:rPr lang="ko-KR" altLang="en-US" dirty="0" err="1"/>
              <a:t>스트림을</a:t>
            </a:r>
            <a:r>
              <a:rPr lang="ko-KR" altLang="en-US" dirty="0"/>
              <a:t> 생성하기 위한 의사난수 생성기로서 암호 알고리즘을 이용</a:t>
            </a:r>
          </a:p>
          <a:p>
            <a:pPr lvl="1"/>
            <a:r>
              <a:rPr lang="ko-KR" altLang="en-US" dirty="0"/>
              <a:t>초기화 벡터는 의사난수 생성기의「</a:t>
            </a:r>
            <a:r>
              <a:rPr lang="en-US" altLang="ko-KR" dirty="0"/>
              <a:t>seed(</a:t>
            </a:r>
            <a:r>
              <a:rPr lang="ko-KR" altLang="en-US" dirty="0"/>
              <a:t>종자</a:t>
            </a:r>
            <a:r>
              <a:rPr lang="en-US" altLang="ko-KR" dirty="0"/>
              <a:t>)</a:t>
            </a:r>
            <a:r>
              <a:rPr lang="ko-KR" altLang="en-US" dirty="0"/>
              <a:t>」에 해당</a:t>
            </a:r>
          </a:p>
          <a:p>
            <a:r>
              <a:rPr lang="en-US" altLang="ko-KR" dirty="0"/>
              <a:t>CFB </a:t>
            </a:r>
            <a:r>
              <a:rPr lang="ko-KR" altLang="en-US" dirty="0"/>
              <a:t>모드는 블록 암호를 써서 생성한 키를 이용하는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516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4.4 CFB </a:t>
            </a:r>
            <a:r>
              <a:rPr lang="ko-KR" altLang="en-US" dirty="0"/>
              <a:t>모드의 복호화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CFB </a:t>
            </a:r>
            <a:r>
              <a:rPr lang="ko-KR" altLang="en-US" dirty="0"/>
              <a:t>모드에서 복호화를 수행할 경우</a:t>
            </a:r>
            <a:r>
              <a:rPr lang="en-US" altLang="ko-KR" dirty="0"/>
              <a:t>, </a:t>
            </a:r>
            <a:r>
              <a:rPr lang="ko-KR" altLang="en-US" dirty="0"/>
              <a:t>블록 암호 알고리즘 자체는 암호화를 수행하고 있다는 것에 주의</a:t>
            </a:r>
            <a:endParaRPr lang="en-US" altLang="ko-KR" dirty="0"/>
          </a:p>
          <a:p>
            <a:r>
              <a:rPr lang="ko-KR" altLang="en-US" dirty="0"/>
              <a:t>키 </a:t>
            </a:r>
            <a:r>
              <a:rPr lang="ko-KR" altLang="en-US" dirty="0" err="1"/>
              <a:t>스트림은</a:t>
            </a:r>
            <a:r>
              <a:rPr lang="ko-KR" altLang="en-US" dirty="0"/>
              <a:t> 암호화에 의해 생성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97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4.5 CFB </a:t>
            </a:r>
            <a:r>
              <a:rPr lang="ko-KR" altLang="en-US" dirty="0"/>
              <a:t>모드에 대한 공격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재전송 공격</a:t>
            </a:r>
            <a:r>
              <a:rPr lang="en-US" altLang="ko-KR" dirty="0"/>
              <a:t>(replay attack)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456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rgbClr val="7030A0"/>
                </a:solidFill>
              </a:rPr>
              <a:t>재전송 공격</a:t>
            </a:r>
            <a:r>
              <a:rPr lang="en-US" altLang="ko-KR" dirty="0">
                <a:solidFill>
                  <a:srgbClr val="7030A0"/>
                </a:solidFill>
              </a:rPr>
              <a:t>(replay attack)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9" y="1600200"/>
            <a:ext cx="6434121" cy="4525963"/>
          </a:xfrm>
        </p:spPr>
      </p:pic>
    </p:spTree>
    <p:extLst>
      <p:ext uri="{BB962C8B-B14F-4D97-AF65-F5344CB8AC3E}">
        <p14:creationId xmlns:p14="http://schemas.microsoft.com/office/powerpoint/2010/main" val="3425994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rgbClr val="7030A0"/>
                </a:solidFill>
              </a:rPr>
              <a:t>오늘 수신한 암호문의 복호화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197"/>
            <a:ext cx="8229600" cy="3153968"/>
          </a:xfrm>
        </p:spPr>
      </p:pic>
    </p:spTree>
    <p:extLst>
      <p:ext uri="{BB962C8B-B14F-4D97-AF65-F5344CB8AC3E}">
        <p14:creationId xmlns:p14="http://schemas.microsoft.com/office/powerpoint/2010/main" val="2416428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OFB </a:t>
            </a:r>
            <a:r>
              <a:rPr lang="ko-KR" altLang="en-US" dirty="0"/>
              <a:t>모드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ko-KR" dirty="0"/>
              <a:t>Section 05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5.1 OFB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5.2 </a:t>
            </a:r>
            <a:r>
              <a:rPr lang="ko-KR" altLang="en-US" dirty="0"/>
              <a:t>초기화 벡터</a:t>
            </a:r>
            <a:endParaRPr lang="en-US" altLang="ko-KR" dirty="0"/>
          </a:p>
          <a:p>
            <a:r>
              <a:rPr lang="en-US" altLang="ko-KR" dirty="0"/>
              <a:t>5.3 CFB </a:t>
            </a:r>
            <a:r>
              <a:rPr lang="ko-KR" altLang="en-US" dirty="0"/>
              <a:t>모드와 </a:t>
            </a:r>
            <a:r>
              <a:rPr lang="en-US" altLang="ko-KR" dirty="0"/>
              <a:t>OFB </a:t>
            </a:r>
            <a:r>
              <a:rPr lang="ko-KR" altLang="en-US" dirty="0"/>
              <a:t>모드의 비교</a:t>
            </a:r>
          </a:p>
        </p:txBody>
      </p:sp>
    </p:spTree>
    <p:extLst>
      <p:ext uri="{BB962C8B-B14F-4D97-AF65-F5344CB8AC3E}">
        <p14:creationId xmlns:p14="http://schemas.microsoft.com/office/powerpoint/2010/main" val="2071611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5.1 OFB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8313" y="1484784"/>
            <a:ext cx="8207375" cy="4641379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altLang="ko-KR" b="1" dirty="0"/>
              <a:t>OFB </a:t>
            </a:r>
            <a:r>
              <a:rPr lang="ko-KR" altLang="en-US" b="1" dirty="0"/>
              <a:t>모드</a:t>
            </a:r>
            <a:endParaRPr lang="en-US" altLang="ko-KR" b="1" dirty="0"/>
          </a:p>
          <a:p>
            <a:pPr lvl="1" fontAlgn="base"/>
            <a:r>
              <a:rPr lang="en-US" altLang="ko-KR" dirty="0"/>
              <a:t>Output-</a:t>
            </a:r>
            <a:r>
              <a:rPr lang="en-US" altLang="ko-KR" dirty="0" err="1"/>
              <a:t>FeedBack</a:t>
            </a:r>
            <a:r>
              <a:rPr lang="en-US" altLang="ko-KR" dirty="0"/>
              <a:t> </a:t>
            </a:r>
            <a:r>
              <a:rPr lang="ko-KR" altLang="en-US" dirty="0"/>
              <a:t>모드</a:t>
            </a:r>
            <a:r>
              <a:rPr lang="en-US" altLang="ko-KR" dirty="0"/>
              <a:t>(</a:t>
            </a:r>
            <a:r>
              <a:rPr lang="ko-KR" altLang="en-US" b="1" dirty="0"/>
              <a:t>출력 피드백 모드</a:t>
            </a:r>
            <a:r>
              <a:rPr lang="en-US" altLang="ko-KR" dirty="0"/>
              <a:t>)</a:t>
            </a:r>
            <a:r>
              <a:rPr lang="ko-KR" altLang="en-US" dirty="0"/>
              <a:t>의 약자</a:t>
            </a:r>
            <a:endParaRPr lang="en-US" altLang="ko-KR" dirty="0"/>
          </a:p>
          <a:p>
            <a:pPr lvl="1" fontAlgn="base"/>
            <a:r>
              <a:rPr lang="en-US" altLang="ko-KR" dirty="0"/>
              <a:t>OFB </a:t>
            </a:r>
            <a:r>
              <a:rPr lang="ko-KR" altLang="en-US" dirty="0"/>
              <a:t>모드에서는 암호 알고리즘의 출력을 암호 알고리즘의</a:t>
            </a:r>
            <a:endParaRPr lang="en-US" altLang="ko-KR" dirty="0"/>
          </a:p>
          <a:p>
            <a:pPr lvl="1" fontAlgn="base"/>
            <a:r>
              <a:rPr lang="ko-KR" altLang="en-US" dirty="0" err="1"/>
              <a:t>평문</a:t>
            </a:r>
            <a:r>
              <a:rPr lang="ko-KR" altLang="en-US" dirty="0"/>
              <a:t> 블록은 암호 알고리즘에 의해 직접 암호화되고 있는 것은 아님</a:t>
            </a:r>
            <a:endParaRPr lang="en-US" altLang="ko-KR" dirty="0"/>
          </a:p>
          <a:p>
            <a:pPr lvl="1" fontAlgn="base"/>
            <a:r>
              <a:rPr lang="ko-KR" altLang="en-US" dirty="0"/>
              <a:t>「</a:t>
            </a:r>
            <a:r>
              <a:rPr lang="ko-KR" altLang="en-US" dirty="0" err="1"/>
              <a:t>평문</a:t>
            </a:r>
            <a:r>
              <a:rPr lang="ko-KR" altLang="en-US" dirty="0"/>
              <a:t> 블록」과「암호 알고리즘의 출력」을 </a:t>
            </a:r>
            <a:r>
              <a:rPr lang="en-US" altLang="ko-KR" dirty="0"/>
              <a:t>XOR</a:t>
            </a:r>
            <a:r>
              <a:rPr lang="ko-KR" altLang="en-US" dirty="0"/>
              <a:t>해서「암호문 블록」을 만든다</a:t>
            </a:r>
          </a:p>
        </p:txBody>
      </p:sp>
    </p:spTree>
    <p:extLst>
      <p:ext uri="{BB962C8B-B14F-4D97-AF65-F5344CB8AC3E}">
        <p14:creationId xmlns:p14="http://schemas.microsoft.com/office/powerpoint/2010/main" val="2190865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OFB </a:t>
            </a:r>
            <a:r>
              <a:rPr lang="ko-KR" altLang="en-US" dirty="0">
                <a:solidFill>
                  <a:srgbClr val="7030A0"/>
                </a:solidFill>
              </a:rPr>
              <a:t>모드에 의한 암호화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766887"/>
            <a:ext cx="79724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2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7030A0"/>
                </a:solidFill>
              </a:rPr>
              <a:t>OFB </a:t>
            </a:r>
            <a:r>
              <a:rPr lang="ko-KR" altLang="en-US" dirty="0">
                <a:solidFill>
                  <a:srgbClr val="7030A0"/>
                </a:solidFill>
              </a:rPr>
              <a:t>모드에 의한 복호화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547812"/>
            <a:ext cx="79724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1.1 </a:t>
            </a:r>
            <a:r>
              <a:rPr lang="ko-KR" altLang="en-US" dirty="0"/>
              <a:t>블록 암호와 </a:t>
            </a:r>
            <a:r>
              <a:rPr lang="ko-KR" altLang="en-US" dirty="0" err="1"/>
              <a:t>스트림</a:t>
            </a:r>
            <a:r>
              <a:rPr lang="ko-KR" altLang="en-US" dirty="0"/>
              <a:t> 암호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b="1" dirty="0" err="1"/>
              <a:t>스트림</a:t>
            </a:r>
            <a:r>
              <a:rPr lang="ko-KR" altLang="en-US" b="1" dirty="0"/>
              <a:t> 암호</a:t>
            </a:r>
            <a:r>
              <a:rPr lang="en-US" altLang="ko-KR" b="1" dirty="0"/>
              <a:t>(stream cipher)</a:t>
            </a:r>
            <a:r>
              <a:rPr lang="ko-KR" altLang="en-US" dirty="0"/>
              <a:t>는 데이터의 흐름</a:t>
            </a:r>
            <a:r>
              <a:rPr lang="en-US" altLang="ko-KR" dirty="0"/>
              <a:t>(</a:t>
            </a:r>
            <a:r>
              <a:rPr lang="ko-KR" altLang="en-US" dirty="0" err="1"/>
              <a:t>스트림</a:t>
            </a:r>
            <a:r>
              <a:rPr lang="en-US" altLang="ko-KR" dirty="0"/>
              <a:t>)</a:t>
            </a:r>
            <a:r>
              <a:rPr lang="ko-KR" altLang="en-US" dirty="0"/>
              <a:t>을 순차적으로 처리해 가는 암호 알고리즘</a:t>
            </a:r>
          </a:p>
          <a:p>
            <a:r>
              <a:rPr lang="en-US" altLang="ko-KR" dirty="0"/>
              <a:t>1</a:t>
            </a:r>
            <a:r>
              <a:rPr lang="ko-KR" altLang="en-US" dirty="0"/>
              <a:t>비트</a:t>
            </a:r>
            <a:r>
              <a:rPr lang="en-US" altLang="ko-KR" dirty="0"/>
              <a:t>, 8</a:t>
            </a:r>
            <a:r>
              <a:rPr lang="ko-KR" altLang="en-US" dirty="0"/>
              <a:t>비트</a:t>
            </a:r>
            <a:r>
              <a:rPr lang="en-US" altLang="ko-KR" dirty="0"/>
              <a:t>, </a:t>
            </a:r>
            <a:r>
              <a:rPr lang="ko-KR" altLang="en-US" dirty="0"/>
              <a:t>혹은 </a:t>
            </a:r>
            <a:r>
              <a:rPr lang="en-US" altLang="ko-KR" dirty="0"/>
              <a:t>32</a:t>
            </a:r>
            <a:r>
              <a:rPr lang="ko-KR" altLang="en-US" dirty="0"/>
              <a:t>비트 등의 단위로 암호화와 복호화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6524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5.2 </a:t>
            </a:r>
            <a:r>
              <a:rPr lang="ko-KR" altLang="en-US" dirty="0"/>
              <a:t>초기화 벡터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CBC </a:t>
            </a:r>
            <a:r>
              <a:rPr lang="ko-KR" altLang="en-US" dirty="0"/>
              <a:t>모드나 </a:t>
            </a:r>
            <a:r>
              <a:rPr lang="en-US" altLang="ko-KR" dirty="0"/>
              <a:t>CFB </a:t>
            </a:r>
            <a:r>
              <a:rPr lang="ko-KR" altLang="en-US" dirty="0"/>
              <a:t>모드와 마찬가지로 </a:t>
            </a:r>
            <a:r>
              <a:rPr lang="ko-KR" altLang="en-US" b="1" dirty="0"/>
              <a:t>초기화 벡터</a:t>
            </a:r>
            <a:r>
              <a:rPr lang="en-US" altLang="ko-KR" dirty="0"/>
              <a:t>(IV)</a:t>
            </a:r>
            <a:r>
              <a:rPr lang="ko-KR" altLang="en-US" dirty="0"/>
              <a:t>를 사용</a:t>
            </a:r>
          </a:p>
          <a:p>
            <a:r>
              <a:rPr lang="ko-KR" altLang="en-US" dirty="0"/>
              <a:t>초기화 벡터는 암호화 때마다 다른 랜덤 </a:t>
            </a:r>
            <a:r>
              <a:rPr lang="ko-KR" altLang="en-US" dirty="0" err="1"/>
              <a:t>비트열을</a:t>
            </a:r>
            <a:r>
              <a:rPr lang="ko-KR" altLang="en-US" dirty="0"/>
              <a:t> 이용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037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5.3 CFB </a:t>
            </a:r>
            <a:r>
              <a:rPr lang="ko-KR" altLang="en-US" dirty="0"/>
              <a:t>모드와 </a:t>
            </a:r>
            <a:r>
              <a:rPr lang="en-US" altLang="ko-KR" dirty="0"/>
              <a:t>OFB </a:t>
            </a:r>
            <a:r>
              <a:rPr lang="ko-KR" altLang="en-US" dirty="0"/>
              <a:t>모드의 비교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OFB </a:t>
            </a:r>
            <a:r>
              <a:rPr lang="ko-KR" altLang="en-US" dirty="0"/>
              <a:t>모드와 </a:t>
            </a:r>
            <a:r>
              <a:rPr lang="en-US" altLang="ko-KR" dirty="0"/>
              <a:t>CFB </a:t>
            </a:r>
            <a:r>
              <a:rPr lang="ko-KR" altLang="en-US" dirty="0"/>
              <a:t>모드에서는 암호 알고리즘으로의 입력만이 다르다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0100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CFB </a:t>
            </a:r>
            <a:r>
              <a:rPr lang="ko-KR" altLang="en-US" dirty="0">
                <a:solidFill>
                  <a:srgbClr val="7030A0"/>
                </a:solidFill>
              </a:rPr>
              <a:t>모드와 </a:t>
            </a:r>
            <a:r>
              <a:rPr lang="en-US" altLang="ko-KR" dirty="0">
                <a:solidFill>
                  <a:srgbClr val="7030A0"/>
                </a:solidFill>
              </a:rPr>
              <a:t>OFB </a:t>
            </a:r>
            <a:r>
              <a:rPr lang="ko-KR" altLang="en-US" dirty="0">
                <a:solidFill>
                  <a:srgbClr val="7030A0"/>
                </a:solidFill>
              </a:rPr>
              <a:t>모드 비교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0099"/>
            <a:ext cx="8229600" cy="3926164"/>
          </a:xfrm>
        </p:spPr>
      </p:pic>
    </p:spTree>
    <p:extLst>
      <p:ext uri="{BB962C8B-B14F-4D97-AF65-F5344CB8AC3E}">
        <p14:creationId xmlns:p14="http://schemas.microsoft.com/office/powerpoint/2010/main" val="22182470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CTR </a:t>
            </a:r>
            <a:r>
              <a:rPr lang="ko-KR" altLang="en-US" dirty="0"/>
              <a:t>모드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altLang="ko-KR" dirty="0"/>
              <a:t>Section 06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6.1 </a:t>
            </a:r>
            <a:r>
              <a:rPr lang="ko-KR" altLang="en-US" dirty="0"/>
              <a:t>카운터 만드는 법</a:t>
            </a:r>
            <a:endParaRPr lang="en-US" altLang="ko-KR" dirty="0"/>
          </a:p>
          <a:p>
            <a:r>
              <a:rPr lang="en-US" altLang="ko-KR" dirty="0"/>
              <a:t>6.2 OFB </a:t>
            </a:r>
            <a:r>
              <a:rPr lang="ko-KR" altLang="en-US" dirty="0"/>
              <a:t>모드와 </a:t>
            </a:r>
            <a:r>
              <a:rPr lang="en-US" altLang="ko-KR" dirty="0"/>
              <a:t>CTR </a:t>
            </a:r>
            <a:r>
              <a:rPr lang="ko-KR" altLang="en-US" dirty="0"/>
              <a:t>모드의 비교</a:t>
            </a:r>
            <a:endParaRPr lang="en-US" altLang="ko-KR" dirty="0"/>
          </a:p>
          <a:p>
            <a:r>
              <a:rPr lang="en-US" altLang="ko-KR" dirty="0"/>
              <a:t>6.3 CTR </a:t>
            </a:r>
            <a:r>
              <a:rPr lang="ko-KR" altLang="en-US" dirty="0"/>
              <a:t>모드의 특징</a:t>
            </a:r>
            <a:endParaRPr lang="en-US" altLang="ko-KR" dirty="0"/>
          </a:p>
          <a:p>
            <a:r>
              <a:rPr lang="en-US" altLang="ko-KR" dirty="0"/>
              <a:t>6.4 </a:t>
            </a:r>
            <a:r>
              <a:rPr lang="ko-KR" altLang="en-US" dirty="0"/>
              <a:t>오류와 기밀성</a:t>
            </a:r>
          </a:p>
        </p:txBody>
      </p:sp>
    </p:spTree>
    <p:extLst>
      <p:ext uri="{BB962C8B-B14F-4D97-AF65-F5344CB8AC3E}">
        <p14:creationId xmlns:p14="http://schemas.microsoft.com/office/powerpoint/2010/main" val="656711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CTR </a:t>
            </a:r>
            <a:r>
              <a:rPr lang="ko-KR" altLang="en-US" dirty="0"/>
              <a:t>모드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CTR </a:t>
            </a:r>
            <a:r>
              <a:rPr lang="ko-KR" altLang="en-US" b="1" dirty="0"/>
              <a:t>모드</a:t>
            </a:r>
            <a:endParaRPr lang="en-US" altLang="ko-KR" b="1" dirty="0"/>
          </a:p>
          <a:p>
            <a:pPr lvl="1" fontAlgn="base"/>
            <a:r>
              <a:rPr lang="en-US" altLang="ko-KR" dirty="0" err="1"/>
              <a:t>CounTeR</a:t>
            </a:r>
            <a:r>
              <a:rPr lang="en-US" altLang="ko-KR" dirty="0"/>
              <a:t> </a:t>
            </a:r>
            <a:r>
              <a:rPr lang="ko-KR" altLang="en-US" dirty="0"/>
              <a:t>모드의 약자</a:t>
            </a:r>
            <a:endParaRPr lang="en-US" altLang="ko-KR" dirty="0"/>
          </a:p>
          <a:p>
            <a:pPr lvl="1" fontAlgn="base"/>
            <a:r>
              <a:rPr lang="en-US" altLang="ko-KR" b="1" dirty="0"/>
              <a:t>CTR </a:t>
            </a:r>
            <a:r>
              <a:rPr lang="ko-KR" altLang="en-US" b="1" dirty="0"/>
              <a:t>모드는 </a:t>
            </a:r>
            <a:r>
              <a:rPr lang="en-US" altLang="ko-KR" b="1" dirty="0"/>
              <a:t>1</a:t>
            </a:r>
            <a:r>
              <a:rPr lang="ko-KR" altLang="en-US" b="1" dirty="0"/>
              <a:t>씩 증가해 가는 카운터를 암호화해서 키 </a:t>
            </a:r>
            <a:r>
              <a:rPr lang="ko-KR" altLang="en-US" b="1" dirty="0" err="1"/>
              <a:t>스트림을</a:t>
            </a:r>
            <a:r>
              <a:rPr lang="ko-KR" altLang="en-US" b="1" dirty="0"/>
              <a:t> 만들어 내는 </a:t>
            </a:r>
            <a:r>
              <a:rPr lang="ko-KR" altLang="en-US" b="1" dirty="0" err="1"/>
              <a:t>스트림</a:t>
            </a:r>
            <a:r>
              <a:rPr lang="ko-KR" altLang="en-US" b="1" dirty="0"/>
              <a:t> 암호</a:t>
            </a:r>
            <a:endParaRPr lang="en-US" altLang="ko-KR" b="1" dirty="0"/>
          </a:p>
          <a:p>
            <a:pPr lvl="1" fontAlgn="base"/>
            <a:r>
              <a:rPr lang="ko-KR" altLang="en-US" dirty="0"/>
              <a:t>블록을 암호화할 때마다 </a:t>
            </a:r>
            <a:r>
              <a:rPr lang="en-US" altLang="ko-KR" dirty="0"/>
              <a:t>1</a:t>
            </a:r>
            <a:r>
              <a:rPr lang="ko-KR" altLang="en-US" dirty="0"/>
              <a:t>씩 증가해 가는 카운터를 암호화해서 키 </a:t>
            </a:r>
            <a:r>
              <a:rPr lang="ko-KR" altLang="en-US" dirty="0" err="1"/>
              <a:t>스트림을</a:t>
            </a:r>
            <a:r>
              <a:rPr lang="ko-KR" altLang="en-US" dirty="0"/>
              <a:t> 만든다</a:t>
            </a:r>
          </a:p>
          <a:p>
            <a:pPr lvl="1"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5466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6.1 </a:t>
            </a:r>
            <a:r>
              <a:rPr lang="ko-KR" altLang="en-US" dirty="0"/>
              <a:t>카운터 만드는 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카운터 초기값</a:t>
            </a:r>
            <a:endParaRPr lang="en-US" altLang="ko-KR" dirty="0"/>
          </a:p>
          <a:p>
            <a:pPr lvl="1"/>
            <a:r>
              <a:rPr lang="ko-KR" altLang="en-US" dirty="0"/>
              <a:t>암호화 때마다 다른 값</a:t>
            </a:r>
            <a:r>
              <a:rPr lang="en-US" altLang="ko-KR" dirty="0"/>
              <a:t>(nonce, </a:t>
            </a:r>
            <a:r>
              <a:rPr lang="ko-KR" altLang="en-US" dirty="0"/>
              <a:t>비표</a:t>
            </a:r>
            <a:r>
              <a:rPr lang="en-US" altLang="ko-KR" dirty="0"/>
              <a:t>)</a:t>
            </a:r>
            <a:r>
              <a:rPr lang="ko-KR" altLang="en-US" dirty="0"/>
              <a:t>을 기초로 해서 작성</a:t>
            </a:r>
          </a:p>
          <a:p>
            <a:endParaRPr lang="ko-KR" altLang="en-US" dirty="0"/>
          </a:p>
        </p:txBody>
      </p:sp>
      <p:pic>
        <p:nvPicPr>
          <p:cNvPr id="3073" name="_x205448408" descr="EMB000016b40e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66174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07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6.1 </a:t>
            </a:r>
            <a:r>
              <a:rPr lang="ko-KR" altLang="en-US" dirty="0"/>
              <a:t>카운터 만드는 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sz="2400" dirty="0" err="1"/>
              <a:t>평문</a:t>
            </a:r>
            <a:r>
              <a:rPr lang="ko-KR" altLang="en-US" sz="2400" dirty="0"/>
              <a:t> 블록</a:t>
            </a:r>
            <a:r>
              <a:rPr lang="en-US" altLang="ko-KR" sz="2400" dirty="0"/>
              <a:t>1</a:t>
            </a:r>
            <a:r>
              <a:rPr lang="ko-KR" altLang="en-US" sz="2400" dirty="0"/>
              <a:t>용의 카운터</a:t>
            </a:r>
            <a:r>
              <a:rPr lang="en-US" altLang="ko-KR" sz="2400" dirty="0"/>
              <a:t>(</a:t>
            </a:r>
            <a:r>
              <a:rPr lang="ko-KR" altLang="en-US" sz="2400" dirty="0"/>
              <a:t>초기값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 marL="0" indent="0" fontAlgn="base">
              <a:buNone/>
            </a:pPr>
            <a:r>
              <a:rPr lang="en-US" altLang="ko-KR" sz="2400" b="1" dirty="0"/>
              <a:t>66 1F 98 CD 37 A3 8B 4B 00 00 00 00 00 00 00 01</a:t>
            </a:r>
          </a:p>
          <a:p>
            <a:pPr fontAlgn="base"/>
            <a:r>
              <a:rPr lang="ko-KR" altLang="en-US" sz="2400" dirty="0" err="1"/>
              <a:t>평문</a:t>
            </a:r>
            <a:r>
              <a:rPr lang="ko-KR" altLang="en-US" sz="2400" dirty="0"/>
              <a:t> 블록</a:t>
            </a:r>
            <a:r>
              <a:rPr lang="en-US" altLang="ko-KR" sz="2400" dirty="0"/>
              <a:t>2</a:t>
            </a:r>
            <a:r>
              <a:rPr lang="ko-KR" altLang="en-US" sz="2400" dirty="0"/>
              <a:t>용의 카운터</a:t>
            </a:r>
            <a:endParaRPr lang="en-US" altLang="ko-KR" sz="2400" b="1" dirty="0"/>
          </a:p>
          <a:p>
            <a:pPr marL="0" indent="0" fontAlgn="base">
              <a:buNone/>
            </a:pPr>
            <a:r>
              <a:rPr lang="en-US" altLang="ko-KR" sz="2400" b="1" dirty="0"/>
              <a:t>66 1F 98 CD 37 A3 8B 4B 00 00 00 00 00 00 00 02 </a:t>
            </a:r>
          </a:p>
          <a:p>
            <a:pPr fontAlgn="base"/>
            <a:r>
              <a:rPr lang="ko-KR" altLang="en-US" sz="2400" dirty="0" err="1"/>
              <a:t>평문</a:t>
            </a:r>
            <a:r>
              <a:rPr lang="ko-KR" altLang="en-US" sz="2400" dirty="0"/>
              <a:t> 블록</a:t>
            </a:r>
            <a:r>
              <a:rPr lang="en-US" altLang="ko-KR" sz="2400" dirty="0"/>
              <a:t>3</a:t>
            </a:r>
            <a:r>
              <a:rPr lang="ko-KR" altLang="en-US" sz="2400" dirty="0"/>
              <a:t>용의 카운터</a:t>
            </a:r>
          </a:p>
          <a:p>
            <a:pPr marL="0" indent="0" fontAlgn="base">
              <a:buNone/>
            </a:pPr>
            <a:r>
              <a:rPr lang="en-US" altLang="ko-KR" sz="2400" b="1" dirty="0"/>
              <a:t>66 1F 98 CD 37 A3 8B 4B 00 00 00 00 00 00 00 03</a:t>
            </a:r>
          </a:p>
          <a:p>
            <a:pPr fontAlgn="base"/>
            <a:r>
              <a:rPr lang="ko-KR" altLang="en-US" sz="2400" dirty="0" err="1"/>
              <a:t>평문</a:t>
            </a:r>
            <a:r>
              <a:rPr lang="ko-KR" altLang="en-US" sz="2400" dirty="0"/>
              <a:t> 블록</a:t>
            </a:r>
            <a:r>
              <a:rPr lang="en-US" altLang="ko-KR" sz="2400" dirty="0"/>
              <a:t>4</a:t>
            </a:r>
            <a:r>
              <a:rPr lang="ko-KR" altLang="en-US" sz="2400" dirty="0"/>
              <a:t>용의 카운터</a:t>
            </a:r>
          </a:p>
          <a:p>
            <a:pPr marL="0" indent="0" fontAlgn="base">
              <a:buNone/>
            </a:pPr>
            <a:r>
              <a:rPr lang="en-US" altLang="ko-KR" sz="2400" b="1" dirty="0"/>
              <a:t>66 1F 98 CD 37 A3 8B 4B 00 00 00 00 00 00 00 04 </a:t>
            </a:r>
            <a:r>
              <a:rPr lang="ko-KR" altLang="en-US" sz="2400" dirty="0"/>
              <a:t>⋮ ⋮</a:t>
            </a:r>
          </a:p>
        </p:txBody>
      </p:sp>
    </p:spTree>
    <p:extLst>
      <p:ext uri="{BB962C8B-B14F-4D97-AF65-F5344CB8AC3E}">
        <p14:creationId xmlns:p14="http://schemas.microsoft.com/office/powerpoint/2010/main" val="1354227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CTR </a:t>
            </a:r>
            <a:r>
              <a:rPr lang="ko-KR" altLang="en-US" dirty="0"/>
              <a:t>모드 암호화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800225"/>
            <a:ext cx="78962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98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CTR </a:t>
            </a:r>
            <a:r>
              <a:rPr lang="ko-KR" altLang="en-US" dirty="0"/>
              <a:t>모드 복호화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585912"/>
            <a:ext cx="78676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35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6.2 OFB </a:t>
            </a:r>
            <a:r>
              <a:rPr lang="ko-KR" altLang="en-US" dirty="0"/>
              <a:t>모드와 </a:t>
            </a:r>
            <a:r>
              <a:rPr lang="en-US" altLang="ko-KR" dirty="0"/>
              <a:t>CTR </a:t>
            </a:r>
            <a:r>
              <a:rPr lang="ko-KR" altLang="en-US" dirty="0"/>
              <a:t>모드의 비교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2" y="1600200"/>
            <a:ext cx="7372395" cy="4525963"/>
          </a:xfrm>
        </p:spPr>
      </p:pic>
    </p:spTree>
    <p:extLst>
      <p:ext uri="{BB962C8B-B14F-4D97-AF65-F5344CB8AC3E}">
        <p14:creationId xmlns:p14="http://schemas.microsoft.com/office/powerpoint/2010/main" val="313291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1.2 </a:t>
            </a:r>
            <a:r>
              <a:rPr lang="ko-KR" altLang="en-US" dirty="0"/>
              <a:t>모드란</a:t>
            </a:r>
            <a:r>
              <a:rPr lang="en-US" altLang="ko-KR" dirty="0"/>
              <a:t>?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모드란</a:t>
            </a:r>
            <a:r>
              <a:rPr lang="en-US" altLang="ko-KR" dirty="0"/>
              <a:t>:</a:t>
            </a:r>
          </a:p>
          <a:p>
            <a:pPr lvl="1"/>
            <a:r>
              <a:rPr lang="ko-KR" altLang="en-US" dirty="0"/>
              <a:t>긴 </a:t>
            </a:r>
            <a:r>
              <a:rPr lang="ko-KR" altLang="en-US" dirty="0" err="1"/>
              <a:t>평문을</a:t>
            </a:r>
            <a:r>
              <a:rPr lang="ko-KR" altLang="en-US" dirty="0"/>
              <a:t> 블록으로 나누어 암호화</a:t>
            </a:r>
            <a:endParaRPr lang="en-US" altLang="ko-KR" dirty="0"/>
          </a:p>
          <a:p>
            <a:pPr lvl="1"/>
            <a:r>
              <a:rPr lang="ko-KR" altLang="en-US" dirty="0"/>
              <a:t>각 블록에 암호 알고리즘을 반복해서 사용하여 긴 </a:t>
            </a:r>
            <a:r>
              <a:rPr lang="ko-KR" altLang="en-US" dirty="0" err="1"/>
              <a:t>평문</a:t>
            </a:r>
            <a:r>
              <a:rPr lang="ko-KR" altLang="en-US" dirty="0"/>
              <a:t> 전체를 암호화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398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6.3 CTR </a:t>
            </a:r>
            <a:r>
              <a:rPr lang="ko-KR" altLang="en-US" dirty="0"/>
              <a:t>모드의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altLang="ko-KR" dirty="0"/>
              <a:t>CTR </a:t>
            </a:r>
            <a:r>
              <a:rPr lang="ko-KR" altLang="en-US" dirty="0"/>
              <a:t>모드의 암호화와 복호화는 완전히 같은 구조</a:t>
            </a:r>
            <a:endParaRPr lang="en-US" altLang="ko-KR" dirty="0"/>
          </a:p>
          <a:p>
            <a:pPr fontAlgn="base"/>
            <a:r>
              <a:rPr lang="ko-KR" altLang="en-US" dirty="0"/>
              <a:t>프로그램으로 구현하는 것이 매우 간단</a:t>
            </a:r>
            <a:endParaRPr lang="en-US" altLang="ko-KR" dirty="0"/>
          </a:p>
          <a:p>
            <a:pPr fontAlgn="base"/>
            <a:r>
              <a:rPr lang="en-US" altLang="ko-KR" dirty="0"/>
              <a:t>OFB </a:t>
            </a:r>
            <a:r>
              <a:rPr lang="ko-KR" altLang="en-US" dirty="0"/>
              <a:t>모드와 같은 </a:t>
            </a:r>
            <a:r>
              <a:rPr lang="ko-KR" altLang="en-US" dirty="0" err="1"/>
              <a:t>스트림</a:t>
            </a:r>
            <a:r>
              <a:rPr lang="ko-KR" altLang="en-US" dirty="0"/>
              <a:t> 암호의 특징</a:t>
            </a:r>
            <a:r>
              <a:rPr lang="ko-KR" altLang="en-US" b="1" dirty="0"/>
              <a:t> </a:t>
            </a:r>
            <a:endParaRPr lang="ko-KR" altLang="en-US" dirty="0"/>
          </a:p>
          <a:p>
            <a:pPr fontAlgn="base"/>
            <a:r>
              <a:rPr lang="en-US" altLang="ko-KR" dirty="0"/>
              <a:t>CTR </a:t>
            </a:r>
            <a:r>
              <a:rPr lang="ko-KR" altLang="en-US" dirty="0"/>
              <a:t>모드에서는 블록을 임의의 순서로 암호화・</a:t>
            </a:r>
            <a:r>
              <a:rPr lang="ko-KR" altLang="en-US" dirty="0" err="1"/>
              <a:t>복호화할</a:t>
            </a:r>
            <a:r>
              <a:rPr lang="ko-KR" altLang="en-US" dirty="0"/>
              <a:t> 수 있다</a:t>
            </a:r>
          </a:p>
          <a:p>
            <a:r>
              <a:rPr lang="ko-KR" altLang="en-US" dirty="0"/>
              <a:t>병렬 처리가 가능한 시스템에서는 </a:t>
            </a:r>
            <a:r>
              <a:rPr lang="en-US" altLang="ko-KR" dirty="0"/>
              <a:t>CTR </a:t>
            </a:r>
            <a:r>
              <a:rPr lang="ko-KR" altLang="en-US" dirty="0"/>
              <a:t>모드를 이용하여 자료를 고속으로 처리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97215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6.4 </a:t>
            </a:r>
            <a:r>
              <a:rPr lang="ko-KR" altLang="en-US" dirty="0"/>
              <a:t>오류와 기밀성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/>
              <a:t>CTR </a:t>
            </a:r>
            <a:r>
              <a:rPr lang="ko-KR" altLang="en-US" dirty="0"/>
              <a:t>모드의 암호문 블록에서 </a:t>
            </a:r>
            <a:r>
              <a:rPr lang="en-US" altLang="ko-KR" dirty="0"/>
              <a:t>1</a:t>
            </a:r>
            <a:r>
              <a:rPr lang="ko-KR" altLang="en-US" dirty="0"/>
              <a:t>비트의 반전이 발생 가정</a:t>
            </a:r>
            <a:endParaRPr lang="en-US" altLang="ko-KR" dirty="0"/>
          </a:p>
          <a:p>
            <a:pPr lvl="1"/>
            <a:r>
              <a:rPr lang="ko-KR" altLang="en-US" dirty="0"/>
              <a:t>복호화를 수행하면</a:t>
            </a:r>
            <a:r>
              <a:rPr lang="en-US" altLang="ko-KR" dirty="0"/>
              <a:t>, </a:t>
            </a:r>
            <a:r>
              <a:rPr lang="ko-KR" altLang="en-US" dirty="0"/>
              <a:t>반전된 비트에 대응하는 </a:t>
            </a:r>
            <a:r>
              <a:rPr lang="ko-KR" altLang="en-US" dirty="0" err="1"/>
              <a:t>평문</a:t>
            </a:r>
            <a:r>
              <a:rPr lang="ko-KR" altLang="en-US" dirty="0"/>
              <a:t> 블록의 </a:t>
            </a:r>
            <a:r>
              <a:rPr lang="en-US" altLang="ko-KR" dirty="0"/>
              <a:t>1</a:t>
            </a:r>
            <a:r>
              <a:rPr lang="ko-KR" altLang="en-US" dirty="0"/>
              <a:t>비트만이 반전 되고</a:t>
            </a:r>
            <a:r>
              <a:rPr lang="en-US" altLang="ko-KR" dirty="0"/>
              <a:t>, </a:t>
            </a:r>
            <a:r>
              <a:rPr lang="ko-KR" altLang="en-US" dirty="0"/>
              <a:t>오류는 확대되지 않는다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en-US" altLang="ko-KR" dirty="0"/>
              <a:t>OFB </a:t>
            </a:r>
            <a:r>
              <a:rPr lang="ko-KR" altLang="en-US" dirty="0"/>
              <a:t>모드에서는 키 </a:t>
            </a:r>
            <a:r>
              <a:rPr lang="ko-KR" altLang="en-US" dirty="0" err="1"/>
              <a:t>스트림의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블록을 암호화한 결과가</a:t>
            </a:r>
            <a:r>
              <a:rPr lang="en-US" altLang="ko-KR" dirty="0"/>
              <a:t>, </a:t>
            </a:r>
            <a:r>
              <a:rPr lang="ko-KR" altLang="en-US" dirty="0"/>
              <a:t>암호화 전의 결과와 우연히 같아졌다고 하면 그 이후 키 </a:t>
            </a:r>
            <a:r>
              <a:rPr lang="ko-KR" altLang="en-US" dirty="0" err="1"/>
              <a:t>스트림은</a:t>
            </a:r>
            <a:r>
              <a:rPr lang="ko-KR" altLang="en-US" dirty="0"/>
              <a:t> 완전히 같은 값의 반복이 된다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CTR </a:t>
            </a:r>
            <a:r>
              <a:rPr lang="ko-KR" altLang="en-US" dirty="0"/>
              <a:t>모드에서는 그런 걱정은 없음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16969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칼럼 </a:t>
            </a:r>
            <a:r>
              <a:rPr lang="en-US" altLang="ko-KR" dirty="0"/>
              <a:t>(GCM </a:t>
            </a:r>
            <a:r>
              <a:rPr lang="ko-KR" altLang="en-US" dirty="0"/>
              <a:t>모드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GCM(Galois/Counter Mode)</a:t>
            </a:r>
          </a:p>
          <a:p>
            <a:pPr fontAlgn="base"/>
            <a:r>
              <a:rPr lang="en-US" altLang="ko-KR" dirty="0"/>
              <a:t>CTR </a:t>
            </a:r>
            <a:r>
              <a:rPr lang="ko-KR" altLang="en-US" dirty="0"/>
              <a:t>모드에 인증 기능을 추가한 모드</a:t>
            </a:r>
            <a:endParaRPr lang="en-US" altLang="ko-KR" dirty="0"/>
          </a:p>
          <a:p>
            <a:pPr fontAlgn="base"/>
            <a:r>
              <a:rPr lang="en-US" altLang="ko-KR" dirty="0"/>
              <a:t>CTR </a:t>
            </a:r>
            <a:r>
              <a:rPr lang="ko-KR" altLang="en-US" dirty="0"/>
              <a:t>모드로 암호문과 </a:t>
            </a:r>
            <a:r>
              <a:rPr lang="ko-KR" altLang="en-US" dirty="0" err="1"/>
              <a:t>인증자를</a:t>
            </a:r>
            <a:r>
              <a:rPr lang="ko-KR" altLang="en-US" dirty="0"/>
              <a:t> 생성</a:t>
            </a:r>
            <a:endParaRPr lang="en-US" altLang="ko-KR" dirty="0"/>
          </a:p>
          <a:p>
            <a:pPr fontAlgn="base"/>
            <a:r>
              <a:rPr lang="ko-KR" altLang="en-US" dirty="0"/>
              <a:t>암호문 위조를 탐지할 수 있음</a:t>
            </a:r>
          </a:p>
        </p:txBody>
      </p:sp>
    </p:spTree>
    <p:extLst>
      <p:ext uri="{BB962C8B-B14F-4D97-AF65-F5344CB8AC3E}">
        <p14:creationId xmlns:p14="http://schemas.microsoft.com/office/powerpoint/2010/main" val="3150914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7030A0"/>
                </a:solidFill>
              </a:rPr>
              <a:t>ECB </a:t>
            </a:r>
            <a:r>
              <a:rPr lang="ko-KR" altLang="en-US" dirty="0">
                <a:solidFill>
                  <a:srgbClr val="7030A0"/>
                </a:solidFill>
              </a:rPr>
              <a:t>모드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772816"/>
          <a:ext cx="8064896" cy="4013204"/>
        </p:xfrm>
        <a:graphic>
          <a:graphicData uri="http://schemas.openxmlformats.org/drawingml/2006/table">
            <a:tbl>
              <a:tblPr/>
              <a:tblGrid>
                <a:gridCol w="470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1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378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2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992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이름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장점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단점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171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E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B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Electric </a:t>
                      </a:r>
                      <a:r>
                        <a:rPr 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CodeBook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전자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부호표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 모드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간단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고속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병렬 처리 가능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 양쪽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평문 속의 반복이 암호문에 반영된다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암호문 블록의 삭제나 교체에 의한 평문의 조작이 가능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비트 단위의 에러가 있는 암호문을 복호화하면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대응하는 블록이 에러가 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재전송 공격이 가능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사용해서는 안 된다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6547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7030A0"/>
                </a:solidFill>
              </a:rPr>
              <a:t>CBC </a:t>
            </a:r>
            <a:r>
              <a:rPr lang="ko-KR" altLang="en-US" dirty="0">
                <a:solidFill>
                  <a:srgbClr val="7030A0"/>
                </a:solidFill>
              </a:rPr>
              <a:t>모드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2060848"/>
          <a:ext cx="8208912" cy="3096344"/>
        </p:xfrm>
        <a:graphic>
          <a:graphicData uri="http://schemas.openxmlformats.org/drawingml/2006/table">
            <a:tbl>
              <a:tblPr/>
              <a:tblGrid>
                <a:gridCol w="478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9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3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1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B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Cipher Block Chaining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 블록 연쇄 모드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평문의 반복은 암호문에 반영되지 않는다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병렬 처리 가능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임의의 암호문 블록을 복호화할 수 있다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비트 단위의 에러가 있는 암호문을 복호화하면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블록 전체와 다음 블록의 대응하는 비트가 에러가 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암호화에서는 병렬 처리를 할 수 없다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권장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149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7030A0"/>
                </a:solidFill>
              </a:rPr>
              <a:t>CFB </a:t>
            </a:r>
            <a:r>
              <a:rPr lang="ko-KR" altLang="en-US" dirty="0">
                <a:solidFill>
                  <a:srgbClr val="7030A0"/>
                </a:solidFill>
              </a:rPr>
              <a:t>모드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988840"/>
          <a:ext cx="8208912" cy="3888432"/>
        </p:xfrm>
        <a:graphic>
          <a:graphicData uri="http://schemas.openxmlformats.org/drawingml/2006/table">
            <a:tbl>
              <a:tblPr/>
              <a:tblGrid>
                <a:gridCol w="478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9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3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1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84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F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B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Cipher-FeedBack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 피드백 모드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패딩이 필요 없다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병렬 처리 가능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복호화만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임의의 암호문 블록을 복호화할 수 있다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암호화에서는 병렬 처리를 할 수 없다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비트 단위의 에러가 있는 암호문을 복호화하면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블록 전체와 다음 블록의 대응하는 비트가 에러가 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재전송 공격이 가능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현재는 사용 안 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CTR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모드를 사용하는 편이 나음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021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7030A0"/>
                </a:solidFill>
              </a:rPr>
              <a:t>OFB </a:t>
            </a:r>
            <a:r>
              <a:rPr lang="ko-KR" altLang="en-US" dirty="0">
                <a:solidFill>
                  <a:srgbClr val="7030A0"/>
                </a:solidFill>
              </a:rPr>
              <a:t>모드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916832"/>
          <a:ext cx="8208912" cy="3816424"/>
        </p:xfrm>
        <a:graphic>
          <a:graphicData uri="http://schemas.openxmlformats.org/drawingml/2006/table">
            <a:tbl>
              <a:tblPr/>
              <a:tblGrid>
                <a:gridCol w="478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9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3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O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F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B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Output-FeedBack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출력 피드백 모드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패딩이 필요 없다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복호화의 사전 준비를 할 수 있다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암호화와 복호화가 같은 구조를 하고 있다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비트 단위의 에러가 있는 암호문을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복호화하면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평문의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 대응하는 비트만 에러가 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병렬 처리를 할 수 없다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적극적 공격자가 암호문 블록을 비트 반전시키면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대응하는 평문 블록이 비트 반전된다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CTR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모드를 사용하는 편이 나음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0826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rgbClr val="7030A0"/>
                </a:solidFill>
              </a:rPr>
              <a:t>CTR </a:t>
            </a:r>
            <a:r>
              <a:rPr lang="ko-KR" altLang="en-US" dirty="0">
                <a:solidFill>
                  <a:srgbClr val="7030A0"/>
                </a:solidFill>
              </a:rPr>
              <a:t>모드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844824"/>
          <a:ext cx="8208912" cy="4320480"/>
        </p:xfrm>
        <a:graphic>
          <a:graphicData uri="http://schemas.openxmlformats.org/drawingml/2006/table">
            <a:tbl>
              <a:tblPr/>
              <a:tblGrid>
                <a:gridCol w="478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9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32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41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T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모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CounTeR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카운터 모드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패딩이 필요 없다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복호화의 사전 준비를 할 수 있다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암호화와 복호화가 같은 구조를 하고 있다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비트 단위의 에러가 있는 암호문을 복호화하면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평문의 대응하는 비트만 에러가 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병렬 처리 가능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암호화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․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복호화 양쪽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적극적 공격자가 암호문 블록을 비트 반전시키면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,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대응하는 평문 블록이 비트 반전된다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굴림체"/>
                        </a:rPr>
                        <a:t>.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굴림체"/>
                        </a:rPr>
                        <a:t>권장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009" marR="72009" marT="72009" marB="720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50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rgbClr val="7030A0"/>
                </a:solidFill>
              </a:rPr>
              <a:t>블록암호 주요 모드</a:t>
            </a:r>
            <a:endParaRPr lang="en-US" altLang="ko-KR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en-US" altLang="ko-KR" dirty="0"/>
              <a:t>ECB </a:t>
            </a:r>
            <a:r>
              <a:rPr lang="ko-KR" altLang="en-US" dirty="0"/>
              <a:t>모드 </a:t>
            </a:r>
            <a:r>
              <a:rPr lang="en-US" altLang="ko-KR" dirty="0"/>
              <a:t>: Electric </a:t>
            </a:r>
            <a:r>
              <a:rPr lang="en-US" altLang="ko-KR" dirty="0" err="1"/>
              <a:t>CodeBook</a:t>
            </a:r>
            <a:r>
              <a:rPr lang="en-US" altLang="ko-KR" dirty="0"/>
              <a:t> mode(</a:t>
            </a:r>
            <a:r>
              <a:rPr lang="ko-KR" altLang="en-US" dirty="0"/>
              <a:t>전자 </a:t>
            </a:r>
            <a:r>
              <a:rPr lang="ko-KR" altLang="en-US" dirty="0" err="1"/>
              <a:t>부호표</a:t>
            </a:r>
            <a:r>
              <a:rPr lang="ko-KR" altLang="en-US" dirty="0"/>
              <a:t> 모드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/>
            <a:r>
              <a:rPr lang="en-US" altLang="ko-KR" dirty="0"/>
              <a:t>CBC </a:t>
            </a:r>
            <a:r>
              <a:rPr lang="ko-KR" altLang="en-US" dirty="0"/>
              <a:t>모드 </a:t>
            </a:r>
            <a:r>
              <a:rPr lang="en-US" altLang="ko-KR" dirty="0"/>
              <a:t>: Cipher Block Chaining mode(</a:t>
            </a:r>
            <a:r>
              <a:rPr lang="ko-KR" altLang="en-US" dirty="0"/>
              <a:t>암호 블록 연쇄 모드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/>
            <a:r>
              <a:rPr lang="en-US" altLang="ko-KR" dirty="0"/>
              <a:t>CFB </a:t>
            </a:r>
            <a:r>
              <a:rPr lang="ko-KR" altLang="en-US" dirty="0"/>
              <a:t>모드 </a:t>
            </a:r>
            <a:r>
              <a:rPr lang="en-US" altLang="ko-KR" dirty="0"/>
              <a:t>: Cipher-</a:t>
            </a:r>
            <a:r>
              <a:rPr lang="en-US" altLang="ko-KR" dirty="0" err="1"/>
              <a:t>FeedBack</a:t>
            </a:r>
            <a:r>
              <a:rPr lang="en-US" altLang="ko-KR" dirty="0"/>
              <a:t> mode(</a:t>
            </a:r>
            <a:r>
              <a:rPr lang="ko-KR" altLang="en-US" dirty="0"/>
              <a:t>암호 피드백 모드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/>
            <a:r>
              <a:rPr lang="en-US" altLang="ko-KR" dirty="0"/>
              <a:t>OFB </a:t>
            </a:r>
            <a:r>
              <a:rPr lang="ko-KR" altLang="en-US" dirty="0"/>
              <a:t>모드 </a:t>
            </a:r>
            <a:r>
              <a:rPr lang="en-US" altLang="ko-KR" dirty="0"/>
              <a:t>: Output-</a:t>
            </a:r>
            <a:r>
              <a:rPr lang="en-US" altLang="ko-KR" dirty="0" err="1"/>
              <a:t>FeedBack</a:t>
            </a:r>
            <a:r>
              <a:rPr lang="en-US" altLang="ko-KR" dirty="0"/>
              <a:t> mode(</a:t>
            </a:r>
            <a:r>
              <a:rPr lang="ko-KR" altLang="en-US" dirty="0"/>
              <a:t>출력 피드백 모드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/>
            <a:r>
              <a:rPr lang="en-US" altLang="ko-KR" dirty="0"/>
              <a:t>CTR </a:t>
            </a:r>
            <a:r>
              <a:rPr lang="ko-KR" altLang="en-US" dirty="0"/>
              <a:t>모드 </a:t>
            </a:r>
            <a:r>
              <a:rPr lang="en-US" altLang="ko-KR" dirty="0"/>
              <a:t>: </a:t>
            </a:r>
            <a:r>
              <a:rPr lang="en-US" altLang="ko-KR" dirty="0" err="1"/>
              <a:t>CounTeR</a:t>
            </a:r>
            <a:r>
              <a:rPr lang="en-US" altLang="ko-KR" dirty="0"/>
              <a:t> mode(</a:t>
            </a:r>
            <a:r>
              <a:rPr lang="ko-KR" altLang="en-US" dirty="0"/>
              <a:t>카운터 모드</a:t>
            </a:r>
            <a:r>
              <a:rPr lang="en-US" altLang="ko-KR" dirty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078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1.3 </a:t>
            </a:r>
            <a:r>
              <a:rPr lang="ko-KR" altLang="en-US" dirty="0" err="1"/>
              <a:t>평문</a:t>
            </a:r>
            <a:r>
              <a:rPr lang="ko-KR" altLang="en-US" dirty="0"/>
              <a:t> 블록과 암호문 블록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4" y="1600200"/>
            <a:ext cx="7930892" cy="4525963"/>
          </a:xfrm>
        </p:spPr>
      </p:pic>
    </p:spTree>
    <p:extLst>
      <p:ext uri="{BB962C8B-B14F-4D97-AF65-F5344CB8AC3E}">
        <p14:creationId xmlns:p14="http://schemas.microsoft.com/office/powerpoint/2010/main" val="317679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1.4 </a:t>
            </a:r>
            <a:r>
              <a:rPr lang="ko-KR" altLang="en-US" dirty="0"/>
              <a:t>적극적 공격자 </a:t>
            </a:r>
            <a:r>
              <a:rPr lang="ko-KR" altLang="en-US" dirty="0" err="1"/>
              <a:t>멜로리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도청</a:t>
            </a:r>
            <a:endParaRPr lang="en-US" altLang="ko-KR" dirty="0"/>
          </a:p>
          <a:p>
            <a:r>
              <a:rPr lang="ko-KR" altLang="en-US" dirty="0"/>
              <a:t>위장</a:t>
            </a:r>
            <a:endParaRPr lang="en-US" altLang="ko-KR" dirty="0"/>
          </a:p>
          <a:p>
            <a:r>
              <a:rPr lang="ko-KR" altLang="en-US" dirty="0"/>
              <a:t>변조</a:t>
            </a:r>
            <a:endParaRPr lang="en-US" altLang="ko-KR" dirty="0"/>
          </a:p>
          <a:p>
            <a:r>
              <a:rPr lang="ko-KR" altLang="en-US" dirty="0"/>
              <a:t>공격자</a:t>
            </a:r>
            <a:r>
              <a:rPr lang="en-US" altLang="ko-KR" dirty="0"/>
              <a:t>: </a:t>
            </a:r>
            <a:r>
              <a:rPr lang="ko-KR" altLang="en-US" b="1" dirty="0" err="1"/>
              <a:t>맬로리</a:t>
            </a:r>
            <a:r>
              <a:rPr lang="en-US" altLang="ko-KR" dirty="0"/>
              <a:t>(Mallory)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311332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02 암호의 세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3">
      <a:majorFont>
        <a:latin typeface="맑은 고딕"/>
        <a:ea typeface="고도 M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02 암호의 세계</Template>
  <TotalTime>3284</TotalTime>
  <Words>2002</Words>
  <Application>Microsoft Office PowerPoint</Application>
  <PresentationFormat>화면 슬라이드 쇼(4:3)</PresentationFormat>
  <Paragraphs>303</Paragraphs>
  <Slides>67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3" baseType="lpstr">
      <vt:lpstr>고도 M</vt:lpstr>
      <vt:lpstr>굴림체</vt:lpstr>
      <vt:lpstr>맑은 고딕</vt:lpstr>
      <vt:lpstr>Arial</vt:lpstr>
      <vt:lpstr>Wingdings</vt:lpstr>
      <vt:lpstr>CHAPTER 02 암호의 세계</vt:lpstr>
      <vt:lpstr>PowerPoint 프레젠테이션</vt:lpstr>
      <vt:lpstr>Chapter 5 블록 암호 모드</vt:lpstr>
      <vt:lpstr>블록 암호 모드</vt:lpstr>
      <vt:lpstr>1.1 블록 암호와 스트림 암호</vt:lpstr>
      <vt:lpstr>1.1 블록 암호와 스트림 암호</vt:lpstr>
      <vt:lpstr>1.2 모드란?</vt:lpstr>
      <vt:lpstr>블록암호 주요 모드</vt:lpstr>
      <vt:lpstr>1.3 평문 블록과 암호문 블록</vt:lpstr>
      <vt:lpstr>1.4 적극적 공격자 멜로리</vt:lpstr>
      <vt:lpstr>2.1 ECB 모드란?</vt:lpstr>
      <vt:lpstr>ECB 모드에 의한 암호화</vt:lpstr>
      <vt:lpstr>ECB 모드에 의한 복호화</vt:lpstr>
      <vt:lpstr>2.2 ECB 모드의 특징</vt:lpstr>
      <vt:lpstr>2.3 ECB 모드에 대한 공격</vt:lpstr>
      <vt:lpstr>예</vt:lpstr>
      <vt:lpstr>예</vt:lpstr>
      <vt:lpstr>예</vt:lpstr>
      <vt:lpstr>CBC 모드</vt:lpstr>
      <vt:lpstr>3.1 CBC 모드란?</vt:lpstr>
      <vt:lpstr>CBC 모드에 의한 암호화</vt:lpstr>
      <vt:lpstr>CBC 모드에 의한 복호화</vt:lpstr>
      <vt:lpstr>3.2 초기화 벡터</vt:lpstr>
      <vt:lpstr>3.3 CBC 모드의 특징</vt:lpstr>
      <vt:lpstr>ECB 모드와 CBC 모드</vt:lpstr>
      <vt:lpstr>깨진 암호문</vt:lpstr>
      <vt:lpstr>암호문 블록에서 비트 누락</vt:lpstr>
      <vt:lpstr>3.4 CBC 모드에 대한 공격</vt:lpstr>
      <vt:lpstr>CBC 모드 초기화 벡터 비트반전</vt:lpstr>
      <vt:lpstr>3.5 패딩 오라클 공격</vt:lpstr>
      <vt:lpstr>3.6 초기화 벡터(IV) 공격</vt:lpstr>
      <vt:lpstr>3.7 CBC 모드 활용 예</vt:lpstr>
      <vt:lpstr>칼럼 ( CTS 모드 )</vt:lpstr>
      <vt:lpstr>CTS 모드 암호화</vt:lpstr>
      <vt:lpstr>CTS 모드 복호화</vt:lpstr>
      <vt:lpstr>CFB 모드</vt:lpstr>
      <vt:lpstr>4.1 CFB 모드</vt:lpstr>
      <vt:lpstr>CFB 모드의 암호화</vt:lpstr>
      <vt:lpstr>CFB 모드의 복호화</vt:lpstr>
      <vt:lpstr>CBC 모드와 CFB 모드 비교</vt:lpstr>
      <vt:lpstr>4.2 초기화 벡터</vt:lpstr>
      <vt:lpstr>4.3 CFB 모드와 스트림 암호</vt:lpstr>
      <vt:lpstr>4.4 CFB 모드의 복호화</vt:lpstr>
      <vt:lpstr>4.5 CFB 모드에 대한 공격</vt:lpstr>
      <vt:lpstr>재전송 공격(replay attack)</vt:lpstr>
      <vt:lpstr>오늘 수신한 암호문의 복호화</vt:lpstr>
      <vt:lpstr>OFB 모드</vt:lpstr>
      <vt:lpstr>5.1 OFB 모드란?</vt:lpstr>
      <vt:lpstr>OFB 모드에 의한 암호화</vt:lpstr>
      <vt:lpstr>OFB 모드에 의한 복호화</vt:lpstr>
      <vt:lpstr>5.2 초기화 벡터</vt:lpstr>
      <vt:lpstr>5.3 CFB 모드와 OFB 모드의 비교</vt:lpstr>
      <vt:lpstr>CFB 모드와 OFB 모드 비교</vt:lpstr>
      <vt:lpstr>CTR 모드</vt:lpstr>
      <vt:lpstr>CTR 모드</vt:lpstr>
      <vt:lpstr>6.1 카운터 만드는 법</vt:lpstr>
      <vt:lpstr>6.1 카운터 만드는 법</vt:lpstr>
      <vt:lpstr>CTR 모드 암호화</vt:lpstr>
      <vt:lpstr>CTR 모드 복호화</vt:lpstr>
      <vt:lpstr>6.2 OFB 모드와 CTR 모드의 비교</vt:lpstr>
      <vt:lpstr>6.3 CTR 모드의 특징</vt:lpstr>
      <vt:lpstr>6.4 오류와 기밀성</vt:lpstr>
      <vt:lpstr>칼럼 (GCM 모드)</vt:lpstr>
      <vt:lpstr>ECB 모드</vt:lpstr>
      <vt:lpstr>CBC 모드</vt:lpstr>
      <vt:lpstr>CFB 모드</vt:lpstr>
      <vt:lpstr>OFB 모드</vt:lpstr>
      <vt:lpstr>CTR 모드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정보보호개론</dc:title>
  <dc:creator>전태일</dc:creator>
  <cp:lastModifiedBy>Registered User</cp:lastModifiedBy>
  <cp:revision>40</cp:revision>
  <dcterms:created xsi:type="dcterms:W3CDTF">2012-05-01T02:42:02Z</dcterms:created>
  <dcterms:modified xsi:type="dcterms:W3CDTF">2018-03-22T03:01:53Z</dcterms:modified>
</cp:coreProperties>
</file>